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 id="272" r:id="rId18"/>
    <p:sldId id="273" r:id="rId19"/>
    <p:sldId id="278" r:id="rId20"/>
    <p:sldId id="274" r:id="rId21"/>
    <p:sldId id="275" r:id="rId22"/>
    <p:sldId id="276" r:id="rId23"/>
    <p:sldId id="279" r:id="rId24"/>
    <p:sldId id="281" r:id="rId25"/>
    <p:sldId id="280" r:id="rId26"/>
    <p:sldId id="282" r:id="rId27"/>
    <p:sldId id="283" r:id="rId28"/>
    <p:sldId id="284" r:id="rId29"/>
    <p:sldId id="285" r:id="rId30"/>
    <p:sldId id="286"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3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6" d="100"/>
          <a:sy n="116" d="100"/>
        </p:scale>
        <p:origin x="-960" y="-5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0921FB-6E66-094D-B89E-0EC6B6F9D3C6}" type="datetimeFigureOut">
              <a:rPr lang="en-US" smtClean="0"/>
              <a:t>7/18/15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41D89-AEC8-6F44-A09F-516BCBEF1F70}" type="slidenum">
              <a:rPr lang="en-US" smtClean="0"/>
              <a:t>‹#›</a:t>
            </a:fld>
            <a:endParaRPr lang="en-US"/>
          </a:p>
        </p:txBody>
      </p:sp>
    </p:spTree>
    <p:extLst>
      <p:ext uri="{BB962C8B-B14F-4D97-AF65-F5344CB8AC3E}">
        <p14:creationId xmlns:p14="http://schemas.microsoft.com/office/powerpoint/2010/main" val="1001019769"/>
      </p:ext>
    </p:extLst>
  </p:cSld>
  <p:clrMapOvr>
    <a:masterClrMapping/>
  </p:clrMapOvr>
  <p:transition xmlns:p14="http://schemas.microsoft.com/office/powerpoint/2010/mai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921FB-6E66-094D-B89E-0EC6B6F9D3C6}" type="datetimeFigureOut">
              <a:rPr lang="en-US" smtClean="0"/>
              <a:t>7/18/15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41D89-AEC8-6F44-A09F-516BCBEF1F70}" type="slidenum">
              <a:rPr lang="en-US" smtClean="0"/>
              <a:t>‹#›</a:t>
            </a:fld>
            <a:endParaRPr lang="en-US"/>
          </a:p>
        </p:txBody>
      </p:sp>
    </p:spTree>
    <p:extLst>
      <p:ext uri="{BB962C8B-B14F-4D97-AF65-F5344CB8AC3E}">
        <p14:creationId xmlns:p14="http://schemas.microsoft.com/office/powerpoint/2010/main" val="1561362487"/>
      </p:ext>
    </p:extLst>
  </p:cSld>
  <p:clrMapOvr>
    <a:masterClrMapping/>
  </p:clrMapOvr>
  <p:transition xmlns:p14="http://schemas.microsoft.com/office/powerpoint/2010/mai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921FB-6E66-094D-B89E-0EC6B6F9D3C6}" type="datetimeFigureOut">
              <a:rPr lang="en-US" smtClean="0"/>
              <a:t>7/18/15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41D89-AEC8-6F44-A09F-516BCBEF1F70}" type="slidenum">
              <a:rPr lang="en-US" smtClean="0"/>
              <a:t>‹#›</a:t>
            </a:fld>
            <a:endParaRPr lang="en-US"/>
          </a:p>
        </p:txBody>
      </p:sp>
    </p:spTree>
    <p:extLst>
      <p:ext uri="{BB962C8B-B14F-4D97-AF65-F5344CB8AC3E}">
        <p14:creationId xmlns:p14="http://schemas.microsoft.com/office/powerpoint/2010/main" val="706836290"/>
      </p:ext>
    </p:extLst>
  </p:cSld>
  <p:clrMapOvr>
    <a:masterClrMapping/>
  </p:clrMapOvr>
  <p:transition xmlns:p14="http://schemas.microsoft.com/office/powerpoint/2010/mai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921FB-6E66-094D-B89E-0EC6B6F9D3C6}" type="datetimeFigureOut">
              <a:rPr lang="en-US" smtClean="0"/>
              <a:t>7/18/15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41D89-AEC8-6F44-A09F-516BCBEF1F70}" type="slidenum">
              <a:rPr lang="en-US" smtClean="0"/>
              <a:t>‹#›</a:t>
            </a:fld>
            <a:endParaRPr lang="en-US"/>
          </a:p>
        </p:txBody>
      </p:sp>
    </p:spTree>
    <p:extLst>
      <p:ext uri="{BB962C8B-B14F-4D97-AF65-F5344CB8AC3E}">
        <p14:creationId xmlns:p14="http://schemas.microsoft.com/office/powerpoint/2010/main" val="4190336765"/>
      </p:ext>
    </p:extLst>
  </p:cSld>
  <p:clrMapOvr>
    <a:masterClrMapping/>
  </p:clrMapOvr>
  <p:transition xmlns:p14="http://schemas.microsoft.com/office/powerpoint/2010/mai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0921FB-6E66-094D-B89E-0EC6B6F9D3C6}" type="datetimeFigureOut">
              <a:rPr lang="en-US" smtClean="0"/>
              <a:t>7/18/15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41D89-AEC8-6F44-A09F-516BCBEF1F70}" type="slidenum">
              <a:rPr lang="en-US" smtClean="0"/>
              <a:t>‹#›</a:t>
            </a:fld>
            <a:endParaRPr lang="en-US"/>
          </a:p>
        </p:txBody>
      </p:sp>
    </p:spTree>
    <p:extLst>
      <p:ext uri="{BB962C8B-B14F-4D97-AF65-F5344CB8AC3E}">
        <p14:creationId xmlns:p14="http://schemas.microsoft.com/office/powerpoint/2010/main" val="404737496"/>
      </p:ext>
    </p:extLst>
  </p:cSld>
  <p:clrMapOvr>
    <a:masterClrMapping/>
  </p:clrMapOvr>
  <p:transition xmlns:p14="http://schemas.microsoft.com/office/powerpoint/2010/mai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0921FB-6E66-094D-B89E-0EC6B6F9D3C6}" type="datetimeFigureOut">
              <a:rPr lang="en-US" smtClean="0"/>
              <a:t>7/18/15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41D89-AEC8-6F44-A09F-516BCBEF1F70}" type="slidenum">
              <a:rPr lang="en-US" smtClean="0"/>
              <a:t>‹#›</a:t>
            </a:fld>
            <a:endParaRPr lang="en-US"/>
          </a:p>
        </p:txBody>
      </p:sp>
    </p:spTree>
    <p:extLst>
      <p:ext uri="{BB962C8B-B14F-4D97-AF65-F5344CB8AC3E}">
        <p14:creationId xmlns:p14="http://schemas.microsoft.com/office/powerpoint/2010/main" val="2581855925"/>
      </p:ext>
    </p:extLst>
  </p:cSld>
  <p:clrMapOvr>
    <a:masterClrMapping/>
  </p:clrMapOvr>
  <p:transition xmlns:p14="http://schemas.microsoft.com/office/powerpoint/2010/mai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0921FB-6E66-094D-B89E-0EC6B6F9D3C6}" type="datetimeFigureOut">
              <a:rPr lang="en-US" smtClean="0"/>
              <a:t>7/18/15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C41D89-AEC8-6F44-A09F-516BCBEF1F70}" type="slidenum">
              <a:rPr lang="en-US" smtClean="0"/>
              <a:t>‹#›</a:t>
            </a:fld>
            <a:endParaRPr lang="en-US"/>
          </a:p>
        </p:txBody>
      </p:sp>
    </p:spTree>
    <p:extLst>
      <p:ext uri="{BB962C8B-B14F-4D97-AF65-F5344CB8AC3E}">
        <p14:creationId xmlns:p14="http://schemas.microsoft.com/office/powerpoint/2010/main" val="3321846549"/>
      </p:ext>
    </p:extLst>
  </p:cSld>
  <p:clrMapOvr>
    <a:masterClrMapping/>
  </p:clrMapOvr>
  <p:transition xmlns:p14="http://schemas.microsoft.com/office/powerpoint/2010/mai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0921FB-6E66-094D-B89E-0EC6B6F9D3C6}" type="datetimeFigureOut">
              <a:rPr lang="en-US" smtClean="0"/>
              <a:t>7/18/15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C41D89-AEC8-6F44-A09F-516BCBEF1F70}" type="slidenum">
              <a:rPr lang="en-US" smtClean="0"/>
              <a:t>‹#›</a:t>
            </a:fld>
            <a:endParaRPr lang="en-US"/>
          </a:p>
        </p:txBody>
      </p:sp>
    </p:spTree>
    <p:extLst>
      <p:ext uri="{BB962C8B-B14F-4D97-AF65-F5344CB8AC3E}">
        <p14:creationId xmlns:p14="http://schemas.microsoft.com/office/powerpoint/2010/main" val="403941034"/>
      </p:ext>
    </p:extLst>
  </p:cSld>
  <p:clrMapOvr>
    <a:masterClrMapping/>
  </p:clrMapOvr>
  <p:transition xmlns:p14="http://schemas.microsoft.com/office/powerpoint/2010/mai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921FB-6E66-094D-B89E-0EC6B6F9D3C6}" type="datetimeFigureOut">
              <a:rPr lang="en-US" smtClean="0"/>
              <a:t>7/18/15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C41D89-AEC8-6F44-A09F-516BCBEF1F70}" type="slidenum">
              <a:rPr lang="en-US" smtClean="0"/>
              <a:t>‹#›</a:t>
            </a:fld>
            <a:endParaRPr lang="en-US"/>
          </a:p>
        </p:txBody>
      </p:sp>
    </p:spTree>
    <p:extLst>
      <p:ext uri="{BB962C8B-B14F-4D97-AF65-F5344CB8AC3E}">
        <p14:creationId xmlns:p14="http://schemas.microsoft.com/office/powerpoint/2010/main" val="1963991876"/>
      </p:ext>
    </p:extLst>
  </p:cSld>
  <p:clrMapOvr>
    <a:masterClrMapping/>
  </p:clrMapOvr>
  <p:transition xmlns:p14="http://schemas.microsoft.com/office/powerpoint/2010/mai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0921FB-6E66-094D-B89E-0EC6B6F9D3C6}" type="datetimeFigureOut">
              <a:rPr lang="en-US" smtClean="0"/>
              <a:t>7/18/15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41D89-AEC8-6F44-A09F-516BCBEF1F70}" type="slidenum">
              <a:rPr lang="en-US" smtClean="0"/>
              <a:t>‹#›</a:t>
            </a:fld>
            <a:endParaRPr lang="en-US"/>
          </a:p>
        </p:txBody>
      </p:sp>
    </p:spTree>
    <p:extLst>
      <p:ext uri="{BB962C8B-B14F-4D97-AF65-F5344CB8AC3E}">
        <p14:creationId xmlns:p14="http://schemas.microsoft.com/office/powerpoint/2010/main" val="3438870757"/>
      </p:ext>
    </p:extLst>
  </p:cSld>
  <p:clrMapOvr>
    <a:masterClrMapping/>
  </p:clrMapOvr>
  <p:transition xmlns:p14="http://schemas.microsoft.com/office/powerpoint/2010/mai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0921FB-6E66-094D-B89E-0EC6B6F9D3C6}" type="datetimeFigureOut">
              <a:rPr lang="en-US" smtClean="0"/>
              <a:t>7/18/15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41D89-AEC8-6F44-A09F-516BCBEF1F70}" type="slidenum">
              <a:rPr lang="en-US" smtClean="0"/>
              <a:t>‹#›</a:t>
            </a:fld>
            <a:endParaRPr lang="en-US"/>
          </a:p>
        </p:txBody>
      </p:sp>
    </p:spTree>
    <p:extLst>
      <p:ext uri="{BB962C8B-B14F-4D97-AF65-F5344CB8AC3E}">
        <p14:creationId xmlns:p14="http://schemas.microsoft.com/office/powerpoint/2010/main" val="1197543647"/>
      </p:ext>
    </p:extLst>
  </p:cSld>
  <p:clrMapOvr>
    <a:masterClrMapping/>
  </p:clrMapOvr>
  <p:transition xmlns:p14="http://schemas.microsoft.com/office/powerpoint/2010/main" spd="slow">
    <p:push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921FB-6E66-094D-B89E-0EC6B6F9D3C6}" type="datetimeFigureOut">
              <a:rPr lang="en-US" smtClean="0"/>
              <a:t>7/18/15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41D89-AEC8-6F44-A09F-516BCBEF1F70}" type="slidenum">
              <a:rPr lang="en-US" smtClean="0"/>
              <a:t>‹#›</a:t>
            </a:fld>
            <a:endParaRPr lang="en-US"/>
          </a:p>
        </p:txBody>
      </p:sp>
    </p:spTree>
    <p:extLst>
      <p:ext uri="{BB962C8B-B14F-4D97-AF65-F5344CB8AC3E}">
        <p14:creationId xmlns:p14="http://schemas.microsoft.com/office/powerpoint/2010/main" val="3746837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slow">
    <p:push dir="u"/>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Slide1.jpg"/>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7209775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Sequence</a:t>
            </a:r>
            <a:endParaRPr lang="en-US" sz="3600" dirty="0">
              <a:latin typeface="Century Gothic"/>
              <a:cs typeface="Century Gothic"/>
            </a:endParaRPr>
          </a:p>
        </p:txBody>
      </p:sp>
      <p:sp>
        <p:nvSpPr>
          <p:cNvPr id="7" name="Rectangle 6"/>
          <p:cNvSpPr/>
          <p:nvPr/>
        </p:nvSpPr>
        <p:spPr>
          <a:xfrm>
            <a:off x="1" y="2071950"/>
            <a:ext cx="9143999" cy="3916995"/>
          </a:xfrm>
          <a:prstGeom prst="rect">
            <a:avLst/>
          </a:prstGeom>
          <a:solidFill>
            <a:schemeClr val="tx2">
              <a:lumMod val="60000"/>
              <a:lumOff val="40000"/>
            </a:schemeClr>
          </a:solidFill>
          <a:ln>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rot="5400000">
            <a:off x="-575542" y="3114405"/>
            <a:ext cx="3450083" cy="229899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rot="5400000">
            <a:off x="1715273" y="3122587"/>
            <a:ext cx="3450083" cy="2282634"/>
          </a:xfrm>
          <a:prstGeom prst="rect">
            <a:avLst/>
          </a:prstGeom>
          <a:solidFill>
            <a:srgbClr val="FF66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rot="5400000">
            <a:off x="3997856" y="3122641"/>
            <a:ext cx="3450082" cy="228252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rot="5400000">
            <a:off x="6279041" y="3123977"/>
            <a:ext cx="3450078" cy="2279842"/>
          </a:xfrm>
          <a:prstGeom prst="rect">
            <a:avLst/>
          </a:prstGeom>
          <a:solidFill>
            <a:srgbClr val="00A30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0" y="2077194"/>
            <a:ext cx="9143999" cy="461665"/>
          </a:xfrm>
          <a:prstGeom prst="rect">
            <a:avLst/>
          </a:prstGeom>
          <a:noFill/>
        </p:spPr>
        <p:txBody>
          <a:bodyPr wrap="square" rtlCol="0">
            <a:spAutoFit/>
          </a:bodyPr>
          <a:lstStyle/>
          <a:p>
            <a:pPr algn="ctr"/>
            <a:r>
              <a:rPr lang="en-US" sz="2400" dirty="0" smtClean="0">
                <a:latin typeface="Century Gothic"/>
                <a:cs typeface="Century Gothic"/>
              </a:rPr>
              <a:t>Partial History of Ojibwa People, 1600s-1800s</a:t>
            </a:r>
            <a:endParaRPr lang="en-US" sz="2400" dirty="0">
              <a:latin typeface="Century Gothic"/>
              <a:cs typeface="Century Gothic"/>
            </a:endParaRPr>
          </a:p>
        </p:txBody>
      </p:sp>
      <p:sp>
        <p:nvSpPr>
          <p:cNvPr id="2" name="TextBox 1"/>
          <p:cNvSpPr txBox="1"/>
          <p:nvPr/>
        </p:nvSpPr>
        <p:spPr>
          <a:xfrm>
            <a:off x="-1" y="2538859"/>
            <a:ext cx="2298998" cy="3416320"/>
          </a:xfrm>
          <a:prstGeom prst="rect">
            <a:avLst/>
          </a:prstGeom>
          <a:noFill/>
        </p:spPr>
        <p:txBody>
          <a:bodyPr wrap="square" rtlCol="0">
            <a:spAutoFit/>
          </a:bodyPr>
          <a:lstStyle/>
          <a:p>
            <a:pPr algn="ctr"/>
            <a:r>
              <a:rPr lang="en-US" sz="2400" dirty="0" smtClean="0">
                <a:latin typeface="Century Gothic"/>
                <a:cs typeface="Century Gothic"/>
              </a:rPr>
              <a:t>As the French entered the Great Lakes region in the 1660s, the Ojibwa began trading with them. </a:t>
            </a:r>
            <a:endParaRPr lang="en-US" sz="2400" dirty="0">
              <a:latin typeface="Century Gothic"/>
              <a:cs typeface="Century Gothic"/>
            </a:endParaRPr>
          </a:p>
        </p:txBody>
      </p:sp>
      <p:sp>
        <p:nvSpPr>
          <p:cNvPr id="11" name="TextBox 10"/>
          <p:cNvSpPr txBox="1"/>
          <p:nvPr/>
        </p:nvSpPr>
        <p:spPr>
          <a:xfrm>
            <a:off x="2282634" y="2922985"/>
            <a:ext cx="2298998" cy="2677656"/>
          </a:xfrm>
          <a:prstGeom prst="rect">
            <a:avLst/>
          </a:prstGeom>
          <a:noFill/>
        </p:spPr>
        <p:txBody>
          <a:bodyPr wrap="square" rtlCol="0">
            <a:spAutoFit/>
          </a:bodyPr>
          <a:lstStyle/>
          <a:p>
            <a:pPr algn="ctr"/>
            <a:r>
              <a:rPr lang="en-US" sz="2400" dirty="0" smtClean="0">
                <a:latin typeface="Century Gothic"/>
                <a:cs typeface="Century Gothic"/>
              </a:rPr>
              <a:t>Then, to find more furs to trade with the French, the Ojibwa </a:t>
            </a:r>
            <a:r>
              <a:rPr lang="en-US" sz="2400" smtClean="0">
                <a:latin typeface="Century Gothic"/>
                <a:cs typeface="Century Gothic"/>
              </a:rPr>
              <a:t>moved </a:t>
            </a:r>
            <a:r>
              <a:rPr lang="en-US" sz="2400" smtClean="0">
                <a:latin typeface="Century Gothic"/>
                <a:cs typeface="Century Gothic"/>
              </a:rPr>
              <a:t>westward.</a:t>
            </a:r>
            <a:endParaRPr lang="en-US" sz="2400" dirty="0">
              <a:latin typeface="Century Gothic"/>
              <a:cs typeface="Century Gothic"/>
            </a:endParaRPr>
          </a:p>
        </p:txBody>
      </p:sp>
      <p:sp>
        <p:nvSpPr>
          <p:cNvPr id="12" name="TextBox 11"/>
          <p:cNvSpPr txBox="1"/>
          <p:nvPr/>
        </p:nvSpPr>
        <p:spPr>
          <a:xfrm>
            <a:off x="4558873" y="3109113"/>
            <a:ext cx="2298998" cy="2308324"/>
          </a:xfrm>
          <a:prstGeom prst="rect">
            <a:avLst/>
          </a:prstGeom>
          <a:noFill/>
        </p:spPr>
        <p:txBody>
          <a:bodyPr wrap="square" rtlCol="0">
            <a:spAutoFit/>
          </a:bodyPr>
          <a:lstStyle/>
          <a:p>
            <a:pPr algn="ctr"/>
            <a:r>
              <a:rPr lang="en-US" sz="2400" dirty="0" smtClean="0">
                <a:latin typeface="Century Gothic"/>
                <a:cs typeface="Century Gothic"/>
              </a:rPr>
              <a:t>During the 1700s and 1800s, they fought with the Dakota over land. </a:t>
            </a:r>
            <a:endParaRPr lang="en-US" sz="2400" dirty="0">
              <a:latin typeface="Century Gothic"/>
              <a:cs typeface="Century Gothic"/>
            </a:endParaRPr>
          </a:p>
        </p:txBody>
      </p:sp>
      <p:sp>
        <p:nvSpPr>
          <p:cNvPr id="13" name="TextBox 12"/>
          <p:cNvSpPr txBox="1"/>
          <p:nvPr/>
        </p:nvSpPr>
        <p:spPr>
          <a:xfrm>
            <a:off x="6845001" y="2572787"/>
            <a:ext cx="2298998" cy="3416320"/>
          </a:xfrm>
          <a:prstGeom prst="rect">
            <a:avLst/>
          </a:prstGeom>
          <a:noFill/>
        </p:spPr>
        <p:txBody>
          <a:bodyPr wrap="square" rtlCol="0">
            <a:spAutoFit/>
          </a:bodyPr>
          <a:lstStyle/>
          <a:p>
            <a:pPr algn="ctr"/>
            <a:r>
              <a:rPr lang="en-US" sz="2400" dirty="0" smtClean="0">
                <a:latin typeface="Century Gothic"/>
                <a:cs typeface="Century Gothic"/>
              </a:rPr>
              <a:t>In the 1800s the U.S. government sent the Ojibwa to reservations, where the group lives today.</a:t>
            </a:r>
            <a:endParaRPr lang="en-US" sz="2400" dirty="0">
              <a:latin typeface="Century Gothic"/>
              <a:cs typeface="Century Gothic"/>
            </a:endParaRPr>
          </a:p>
        </p:txBody>
      </p:sp>
      <p:sp>
        <p:nvSpPr>
          <p:cNvPr id="14" name="TextBox 13"/>
          <p:cNvSpPr txBox="1"/>
          <p:nvPr/>
        </p:nvSpPr>
        <p:spPr>
          <a:xfrm>
            <a:off x="0" y="1187583"/>
            <a:ext cx="9144000" cy="615553"/>
          </a:xfrm>
          <a:prstGeom prst="rect">
            <a:avLst/>
          </a:prstGeom>
          <a:noFill/>
        </p:spPr>
        <p:txBody>
          <a:bodyPr wrap="square" rtlCol="0">
            <a:spAutoFit/>
          </a:bodyPr>
          <a:lstStyle/>
          <a:p>
            <a:pPr>
              <a:lnSpc>
                <a:spcPct val="150000"/>
              </a:lnSpc>
            </a:pPr>
            <a:r>
              <a:rPr lang="en-US" sz="2400" b="1" dirty="0" smtClean="0">
                <a:latin typeface="Century Gothic"/>
                <a:cs typeface="Century Gothic"/>
              </a:rPr>
              <a:t>Look for words that show order, time, or dates.</a:t>
            </a:r>
            <a:endParaRPr lang="en-US" sz="2400" b="1" dirty="0">
              <a:latin typeface="Century Gothic"/>
              <a:cs typeface="Century Gothic"/>
            </a:endParaRPr>
          </a:p>
        </p:txBody>
      </p:sp>
      <p:sp>
        <p:nvSpPr>
          <p:cNvPr id="3" name="Oval 2"/>
          <p:cNvSpPr/>
          <p:nvPr/>
        </p:nvSpPr>
        <p:spPr>
          <a:xfrm>
            <a:off x="262743" y="4029126"/>
            <a:ext cx="1116657" cy="470795"/>
          </a:xfrm>
          <a:prstGeom prst="ellipse">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2298997" y="2922985"/>
            <a:ext cx="1116657" cy="470795"/>
          </a:xfrm>
          <a:prstGeom prst="ellipse">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4761349" y="3481691"/>
            <a:ext cx="1116657" cy="799256"/>
          </a:xfrm>
          <a:prstGeom prst="ellipse">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7925211" y="2581031"/>
            <a:ext cx="1116657" cy="470795"/>
          </a:xfrm>
          <a:prstGeom prst="ellipse">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131444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ppt_x"/>
                                          </p:val>
                                        </p:tav>
                                        <p:tav tm="100000">
                                          <p:val>
                                            <p:strVal val="#ppt_x"/>
                                          </p:val>
                                        </p:tav>
                                      </p:tavLst>
                                    </p:anim>
                                    <p:anim calcmode="lin" valueType="num">
                                      <p:cBhvr additive="base">
                                        <p:cTn id="14" dur="500" fill="hold"/>
                                        <p:tgtEl>
                                          <p:spTgt spid="2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additive="base">
                                        <p:cTn id="33" dur="500" fill="hold"/>
                                        <p:tgtEl>
                                          <p:spTgt spid="26"/>
                                        </p:tgtEl>
                                        <p:attrNameLst>
                                          <p:attrName>ppt_x</p:attrName>
                                        </p:attrNameLst>
                                      </p:cBhvr>
                                      <p:tavLst>
                                        <p:tav tm="0">
                                          <p:val>
                                            <p:strVal val="#ppt_x"/>
                                          </p:val>
                                        </p:tav>
                                        <p:tav tm="100000">
                                          <p:val>
                                            <p:strVal val="#ppt_x"/>
                                          </p:val>
                                        </p:tav>
                                      </p:tavLst>
                                    </p:anim>
                                    <p:anim calcmode="lin" valueType="num">
                                      <p:cBhvr additive="base">
                                        <p:cTn id="34" dur="500" fill="hold"/>
                                        <p:tgtEl>
                                          <p:spTgt spid="2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additive="base">
                                        <p:cTn id="43" dur="500" fill="hold"/>
                                        <p:tgtEl>
                                          <p:spTgt spid="27"/>
                                        </p:tgtEl>
                                        <p:attrNameLst>
                                          <p:attrName>ppt_x</p:attrName>
                                        </p:attrNameLst>
                                      </p:cBhvr>
                                      <p:tavLst>
                                        <p:tav tm="0">
                                          <p:val>
                                            <p:strVal val="#ppt_x"/>
                                          </p:val>
                                        </p:tav>
                                        <p:tav tm="100000">
                                          <p:val>
                                            <p:strVal val="#ppt_x"/>
                                          </p:val>
                                        </p:tav>
                                      </p:tavLst>
                                    </p:anim>
                                    <p:anim calcmode="lin" valueType="num">
                                      <p:cBhvr additive="base">
                                        <p:cTn id="44" dur="500" fill="hold"/>
                                        <p:tgtEl>
                                          <p:spTgt spid="2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4" grpId="0" animBg="1"/>
      <p:bldP spid="25" grpId="0" animBg="1"/>
      <p:bldP spid="26" grpId="0" animBg="1"/>
      <p:bldP spid="27" grpId="0" animBg="1"/>
      <p:bldP spid="9" grpId="0"/>
      <p:bldP spid="2" grpId="0"/>
      <p:bldP spid="11" grpId="0"/>
      <p:bldP spid="12" grpId="0"/>
      <p:bldP spid="13" grpId="0"/>
      <p:bldP spid="14" grpId="0"/>
      <p:bldP spid="3"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   Compare and Contrast</a:t>
            </a:r>
            <a:endParaRPr lang="en-US" sz="3600" dirty="0">
              <a:latin typeface="Century Gothic"/>
              <a:cs typeface="Century Gothic"/>
            </a:endParaRPr>
          </a:p>
        </p:txBody>
      </p:sp>
      <p:sp>
        <p:nvSpPr>
          <p:cNvPr id="5" name="TextBox 4"/>
          <p:cNvSpPr txBox="1"/>
          <p:nvPr/>
        </p:nvSpPr>
        <p:spPr>
          <a:xfrm>
            <a:off x="0" y="1187583"/>
            <a:ext cx="9144000" cy="1169551"/>
          </a:xfrm>
          <a:prstGeom prst="rect">
            <a:avLst/>
          </a:prstGeom>
          <a:noFill/>
        </p:spPr>
        <p:txBody>
          <a:bodyPr wrap="square" rtlCol="0">
            <a:spAutoFit/>
          </a:bodyPr>
          <a:lstStyle/>
          <a:p>
            <a:pPr algn="just">
              <a:lnSpc>
                <a:spcPct val="150000"/>
              </a:lnSpc>
            </a:pPr>
            <a:r>
              <a:rPr lang="en-US" sz="2400" dirty="0" smtClean="0">
                <a:latin typeface="Century Gothic"/>
                <a:cs typeface="Century Gothic"/>
              </a:rPr>
              <a:t>A compare and contrast structure tells similarities and differences.</a:t>
            </a:r>
            <a:endParaRPr lang="en-US" sz="2400" dirty="0">
              <a:latin typeface="Century Gothic"/>
              <a:cs typeface="Century Gothic"/>
            </a:endParaRPr>
          </a:p>
        </p:txBody>
      </p:sp>
      <p:sp>
        <p:nvSpPr>
          <p:cNvPr id="24" name="Rectangle 23"/>
          <p:cNvSpPr/>
          <p:nvPr/>
        </p:nvSpPr>
        <p:spPr>
          <a:xfrm rot="5400000">
            <a:off x="2382013" y="2006109"/>
            <a:ext cx="2918344" cy="2923262"/>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rot="5400000">
            <a:off x="3843643" y="3465281"/>
            <a:ext cx="2918346" cy="292326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rot="5400000">
            <a:off x="3842412" y="3466512"/>
            <a:ext cx="1459175" cy="1461631"/>
          </a:xfrm>
          <a:prstGeom prst="rect">
            <a:avLst/>
          </a:prstGeom>
          <a:solidFill>
            <a:srgbClr val="FF66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310331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87583"/>
            <a:ext cx="9144000" cy="5047535"/>
          </a:xfrm>
          <a:prstGeom prst="rect">
            <a:avLst/>
          </a:prstGeom>
          <a:noFill/>
        </p:spPr>
        <p:txBody>
          <a:bodyPr wrap="square" rtlCol="0">
            <a:spAutoFit/>
          </a:bodyPr>
          <a:lstStyle/>
          <a:p>
            <a:pPr>
              <a:lnSpc>
                <a:spcPct val="150000"/>
              </a:lnSpc>
            </a:pPr>
            <a:r>
              <a:rPr lang="en-US" sz="2400" b="1" dirty="0" smtClean="0">
                <a:latin typeface="Century Gothic"/>
                <a:cs typeface="Century Gothic"/>
              </a:rPr>
              <a:t>This paragraph compares the Ojibwa and Dakota.</a:t>
            </a:r>
          </a:p>
          <a:p>
            <a:pPr>
              <a:lnSpc>
                <a:spcPct val="150000"/>
              </a:lnSpc>
            </a:pPr>
            <a:endParaRPr lang="en-US" sz="2400" dirty="0">
              <a:latin typeface="Century Gothic"/>
              <a:cs typeface="Century Gothic"/>
            </a:endParaRPr>
          </a:p>
          <a:p>
            <a:pPr algn="just">
              <a:lnSpc>
                <a:spcPct val="150000"/>
              </a:lnSpc>
            </a:pPr>
            <a:r>
              <a:rPr lang="en-US" sz="2400" dirty="0" smtClean="0">
                <a:latin typeface="Century Gothic"/>
                <a:cs typeface="Century Gothic"/>
              </a:rPr>
              <a:t>	The Ojibwa and Dakota shared many customs. They both hunted and fished for food. They built similar boats for transportation, canoes. Likewise, the groups made their own homes. However, the Ojibwa assembled their canoes from birch bark, while the Dakota carved theirs using logs. Their homes were different too. The Ojibwa built wigwams, whereas the Dakota lived in tipis.</a:t>
            </a:r>
            <a:endParaRPr lang="en-US" sz="2400" dirty="0">
              <a:latin typeface="Century Gothic"/>
              <a:cs typeface="Century Gothic"/>
            </a:endParaRPr>
          </a:p>
        </p:txBody>
      </p:sp>
      <p:sp>
        <p:nvSpPr>
          <p:cNvPr id="6" name="TextBox 5"/>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   Compare and Contrast</a:t>
            </a:r>
            <a:endParaRPr lang="en-US" sz="3600" dirty="0">
              <a:latin typeface="Century Gothic"/>
              <a:cs typeface="Century Gothic"/>
            </a:endParaRPr>
          </a:p>
        </p:txBody>
      </p:sp>
    </p:spTree>
    <p:extLst>
      <p:ext uri="{BB962C8B-B14F-4D97-AF65-F5344CB8AC3E}">
        <p14:creationId xmlns:p14="http://schemas.microsoft.com/office/powerpoint/2010/main" val="266625576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41943" y="1521873"/>
            <a:ext cx="5677775" cy="4554665"/>
            <a:chOff x="441943" y="1521873"/>
            <a:chExt cx="5677775" cy="4554665"/>
          </a:xfrm>
        </p:grpSpPr>
        <p:sp>
          <p:nvSpPr>
            <p:cNvPr id="24" name="Rectangle 23"/>
            <p:cNvSpPr/>
            <p:nvPr/>
          </p:nvSpPr>
          <p:spPr>
            <a:xfrm rot="5400000">
              <a:off x="1003498" y="960318"/>
              <a:ext cx="4554665" cy="5677775"/>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41944" y="1521873"/>
              <a:ext cx="2838888" cy="461665"/>
            </a:xfrm>
            <a:prstGeom prst="rect">
              <a:avLst/>
            </a:prstGeom>
            <a:noFill/>
          </p:spPr>
          <p:txBody>
            <a:bodyPr wrap="square" rtlCol="0">
              <a:spAutoFit/>
            </a:bodyPr>
            <a:lstStyle/>
            <a:p>
              <a:pPr algn="ctr"/>
              <a:r>
                <a:rPr lang="en-US" sz="2400" b="1" dirty="0" smtClean="0">
                  <a:latin typeface="Century Gothic"/>
                  <a:cs typeface="Century Gothic"/>
                </a:rPr>
                <a:t>Ojibwa</a:t>
              </a:r>
              <a:endParaRPr lang="en-US" sz="2400" b="1" dirty="0">
                <a:latin typeface="Century Gothic"/>
                <a:cs typeface="Century Gothic"/>
              </a:endParaRPr>
            </a:p>
          </p:txBody>
        </p:sp>
      </p:grpSp>
      <p:sp>
        <p:nvSpPr>
          <p:cNvPr id="7" name="TextBox 6"/>
          <p:cNvSpPr txBox="1"/>
          <p:nvPr/>
        </p:nvSpPr>
        <p:spPr>
          <a:xfrm>
            <a:off x="441943" y="2583896"/>
            <a:ext cx="2838889" cy="2308324"/>
          </a:xfrm>
          <a:prstGeom prst="rect">
            <a:avLst/>
          </a:prstGeom>
          <a:noFill/>
        </p:spPr>
        <p:txBody>
          <a:bodyPr wrap="square" rtlCol="0">
            <a:spAutoFit/>
          </a:bodyPr>
          <a:lstStyle/>
          <a:p>
            <a:pPr algn="ctr"/>
            <a:r>
              <a:rPr lang="en-US" sz="2400" dirty="0">
                <a:latin typeface="Century Gothic"/>
                <a:cs typeface="Century Gothic"/>
              </a:rPr>
              <a:t>T</a:t>
            </a:r>
            <a:r>
              <a:rPr lang="en-US" sz="2400" dirty="0" smtClean="0">
                <a:latin typeface="Century Gothic"/>
                <a:cs typeface="Century Gothic"/>
              </a:rPr>
              <a:t>he Ojibwa built their canoes of birch bark.</a:t>
            </a:r>
          </a:p>
          <a:p>
            <a:pPr algn="ctr"/>
            <a:endParaRPr lang="en-US" sz="2400" dirty="0">
              <a:latin typeface="Century Gothic"/>
              <a:cs typeface="Century Gothic"/>
            </a:endParaRPr>
          </a:p>
          <a:p>
            <a:pPr algn="ctr"/>
            <a:r>
              <a:rPr lang="en-US" sz="2400" dirty="0" smtClean="0">
                <a:latin typeface="Century Gothic"/>
                <a:cs typeface="Century Gothic"/>
              </a:rPr>
              <a:t>The Ojibwa lived in wigwams.</a:t>
            </a:r>
            <a:endParaRPr lang="en-US" sz="2400" dirty="0"/>
          </a:p>
        </p:txBody>
      </p:sp>
      <p:sp>
        <p:nvSpPr>
          <p:cNvPr id="4" name="TextBox 3"/>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   Compare and Contrast</a:t>
            </a:r>
            <a:endParaRPr lang="en-US" sz="3600" dirty="0">
              <a:latin typeface="Century Gothic"/>
              <a:cs typeface="Century Gothic"/>
            </a:endParaRPr>
          </a:p>
        </p:txBody>
      </p:sp>
      <p:grpSp>
        <p:nvGrpSpPr>
          <p:cNvPr id="11" name="Group 10"/>
          <p:cNvGrpSpPr/>
          <p:nvPr/>
        </p:nvGrpSpPr>
        <p:grpSpPr>
          <a:xfrm>
            <a:off x="3280831" y="2069309"/>
            <a:ext cx="5677774" cy="4554665"/>
            <a:chOff x="3280831" y="2069309"/>
            <a:chExt cx="5677774" cy="4554665"/>
          </a:xfrm>
        </p:grpSpPr>
        <p:sp>
          <p:nvSpPr>
            <p:cNvPr id="26" name="Rectangle 25"/>
            <p:cNvSpPr/>
            <p:nvPr/>
          </p:nvSpPr>
          <p:spPr>
            <a:xfrm rot="5400000">
              <a:off x="3842385" y="1507755"/>
              <a:ext cx="4554665" cy="567777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6119717" y="2069309"/>
              <a:ext cx="2838888" cy="461665"/>
            </a:xfrm>
            <a:prstGeom prst="rect">
              <a:avLst/>
            </a:prstGeom>
            <a:noFill/>
          </p:spPr>
          <p:txBody>
            <a:bodyPr wrap="square" rtlCol="0">
              <a:spAutoFit/>
            </a:bodyPr>
            <a:lstStyle/>
            <a:p>
              <a:pPr algn="ctr"/>
              <a:r>
                <a:rPr lang="en-US" sz="2400" b="1" dirty="0" smtClean="0">
                  <a:latin typeface="Century Gothic"/>
                  <a:cs typeface="Century Gothic"/>
                </a:rPr>
                <a:t>Dakota</a:t>
              </a:r>
              <a:endParaRPr lang="en-US" sz="2400" b="1" dirty="0">
                <a:latin typeface="Century Gothic"/>
                <a:cs typeface="Century Gothic"/>
              </a:endParaRPr>
            </a:p>
          </p:txBody>
        </p:sp>
      </p:grpSp>
      <p:grpSp>
        <p:nvGrpSpPr>
          <p:cNvPr id="13" name="Group 12"/>
          <p:cNvGrpSpPr/>
          <p:nvPr/>
        </p:nvGrpSpPr>
        <p:grpSpPr>
          <a:xfrm>
            <a:off x="3280830" y="2069309"/>
            <a:ext cx="2838888" cy="4007229"/>
            <a:chOff x="3280830" y="2069309"/>
            <a:chExt cx="2838888" cy="4007229"/>
          </a:xfrm>
        </p:grpSpPr>
        <p:sp>
          <p:nvSpPr>
            <p:cNvPr id="25" name="Rectangle 24"/>
            <p:cNvSpPr/>
            <p:nvPr/>
          </p:nvSpPr>
          <p:spPr>
            <a:xfrm rot="5400000">
              <a:off x="2696659" y="2653480"/>
              <a:ext cx="4007229" cy="2838888"/>
            </a:xfrm>
            <a:prstGeom prst="rect">
              <a:avLst/>
            </a:prstGeom>
            <a:solidFill>
              <a:srgbClr val="FF66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280832" y="2430619"/>
              <a:ext cx="2838886" cy="3262432"/>
            </a:xfrm>
            <a:prstGeom prst="rect">
              <a:avLst/>
            </a:prstGeom>
            <a:noFill/>
          </p:spPr>
          <p:txBody>
            <a:bodyPr wrap="square" rtlCol="0">
              <a:spAutoFit/>
            </a:bodyPr>
            <a:lstStyle/>
            <a:p>
              <a:pPr algn="ctr">
                <a:lnSpc>
                  <a:spcPct val="110000"/>
                </a:lnSpc>
              </a:pPr>
              <a:r>
                <a:rPr lang="en-US" sz="2400" dirty="0" smtClean="0">
                  <a:latin typeface="Century Gothic"/>
                  <a:cs typeface="Century Gothic"/>
                </a:rPr>
                <a:t>They both hunted and fished for food. </a:t>
              </a:r>
            </a:p>
            <a:p>
              <a:pPr algn="ctr"/>
              <a:endParaRPr lang="en-US" sz="2400" dirty="0">
                <a:latin typeface="Century Gothic"/>
                <a:cs typeface="Century Gothic"/>
              </a:endParaRPr>
            </a:p>
            <a:p>
              <a:pPr algn="ctr">
                <a:lnSpc>
                  <a:spcPct val="110000"/>
                </a:lnSpc>
              </a:pPr>
              <a:r>
                <a:rPr lang="en-US" sz="2400" dirty="0" smtClean="0">
                  <a:latin typeface="Century Gothic"/>
                  <a:cs typeface="Century Gothic"/>
                </a:rPr>
                <a:t>They built canoes.</a:t>
              </a:r>
            </a:p>
            <a:p>
              <a:pPr algn="ctr"/>
              <a:endParaRPr lang="en-US" sz="2400" dirty="0">
                <a:latin typeface="Century Gothic"/>
                <a:cs typeface="Century Gothic"/>
              </a:endParaRPr>
            </a:p>
            <a:p>
              <a:pPr algn="ctr">
                <a:lnSpc>
                  <a:spcPct val="110000"/>
                </a:lnSpc>
              </a:pPr>
              <a:r>
                <a:rPr lang="en-US" sz="2400" dirty="0" smtClean="0">
                  <a:latin typeface="Century Gothic"/>
                  <a:cs typeface="Century Gothic"/>
                </a:rPr>
                <a:t>They made their own homes. </a:t>
              </a:r>
              <a:endParaRPr lang="en-US" sz="2400" dirty="0"/>
            </a:p>
          </p:txBody>
        </p:sp>
      </p:grpSp>
      <p:sp>
        <p:nvSpPr>
          <p:cNvPr id="12" name="TextBox 11"/>
          <p:cNvSpPr txBox="1"/>
          <p:nvPr/>
        </p:nvSpPr>
        <p:spPr>
          <a:xfrm>
            <a:off x="6119716" y="2583896"/>
            <a:ext cx="2838889" cy="2677656"/>
          </a:xfrm>
          <a:prstGeom prst="rect">
            <a:avLst/>
          </a:prstGeom>
          <a:noFill/>
        </p:spPr>
        <p:txBody>
          <a:bodyPr wrap="square" rtlCol="0">
            <a:spAutoFit/>
          </a:bodyPr>
          <a:lstStyle/>
          <a:p>
            <a:pPr algn="ctr"/>
            <a:r>
              <a:rPr lang="en-US" sz="2400" dirty="0">
                <a:latin typeface="Century Gothic"/>
                <a:cs typeface="Century Gothic"/>
              </a:rPr>
              <a:t>T</a:t>
            </a:r>
            <a:r>
              <a:rPr lang="en-US" sz="2400" dirty="0" smtClean="0">
                <a:latin typeface="Century Gothic"/>
                <a:cs typeface="Century Gothic"/>
              </a:rPr>
              <a:t>he Dakota carved their canoes out of logs.</a:t>
            </a:r>
          </a:p>
          <a:p>
            <a:pPr algn="ctr"/>
            <a:endParaRPr lang="en-US" sz="2400" dirty="0">
              <a:latin typeface="Century Gothic"/>
              <a:cs typeface="Century Gothic"/>
            </a:endParaRPr>
          </a:p>
          <a:p>
            <a:pPr algn="ctr"/>
            <a:r>
              <a:rPr lang="en-US" sz="2400" dirty="0" smtClean="0">
                <a:latin typeface="Century Gothic"/>
                <a:cs typeface="Century Gothic"/>
              </a:rPr>
              <a:t>The Dakota lived in tipis.</a:t>
            </a:r>
            <a:endParaRPr lang="en-US" sz="2400" dirty="0"/>
          </a:p>
        </p:txBody>
      </p:sp>
    </p:spTree>
    <p:extLst>
      <p:ext uri="{BB962C8B-B14F-4D97-AF65-F5344CB8AC3E}">
        <p14:creationId xmlns:p14="http://schemas.microsoft.com/office/powerpoint/2010/main" val="17726180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87583"/>
            <a:ext cx="9144000" cy="4524315"/>
          </a:xfrm>
          <a:prstGeom prst="rect">
            <a:avLst/>
          </a:prstGeom>
          <a:noFill/>
        </p:spPr>
        <p:txBody>
          <a:bodyPr wrap="square" rtlCol="0">
            <a:spAutoFit/>
          </a:bodyPr>
          <a:lstStyle/>
          <a:p>
            <a:pPr algn="just">
              <a:lnSpc>
                <a:spcPct val="150000"/>
              </a:lnSpc>
            </a:pPr>
            <a:r>
              <a:rPr lang="en-US" sz="2400" dirty="0" smtClean="0">
                <a:latin typeface="Century Gothic"/>
                <a:cs typeface="Century Gothic"/>
              </a:rPr>
              <a:t>	The Ojibwa and Dakota shared many customs. They both hunted and fished for food. They built similar boats for transportation, canoes. Likewise, the groups made their own homes. However, the Ojibwa assembled their canoes from birch bark, while the Dakota carved theirs using logs. Their homes were different too. The Ojibwa built wigwams, whereas the Dakota lived in tipis.</a:t>
            </a:r>
          </a:p>
          <a:p>
            <a:pPr algn="just"/>
            <a:endParaRPr lang="en-US" sz="2400" dirty="0">
              <a:latin typeface="Century Gothic"/>
              <a:cs typeface="Century Gothic"/>
            </a:endParaRPr>
          </a:p>
          <a:p>
            <a:pPr algn="just"/>
            <a:endParaRPr lang="en-US" sz="1200" dirty="0" smtClean="0">
              <a:latin typeface="Century Gothic"/>
              <a:cs typeface="Century Gothic"/>
            </a:endParaRPr>
          </a:p>
        </p:txBody>
      </p:sp>
      <p:sp>
        <p:nvSpPr>
          <p:cNvPr id="6" name="TextBox 5"/>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   Compare and Contrast</a:t>
            </a:r>
            <a:endParaRPr lang="en-US" sz="3600" dirty="0">
              <a:latin typeface="Century Gothic"/>
              <a:cs typeface="Century Gothic"/>
            </a:endParaRPr>
          </a:p>
        </p:txBody>
      </p:sp>
      <p:grpSp>
        <p:nvGrpSpPr>
          <p:cNvPr id="3" name="Group 2"/>
          <p:cNvGrpSpPr/>
          <p:nvPr/>
        </p:nvGrpSpPr>
        <p:grpSpPr>
          <a:xfrm>
            <a:off x="0" y="1355843"/>
            <a:ext cx="9144001" cy="2124933"/>
            <a:chOff x="0" y="2614978"/>
            <a:chExt cx="9144001" cy="2124933"/>
          </a:xfrm>
        </p:grpSpPr>
        <p:sp>
          <p:nvSpPr>
            <p:cNvPr id="10" name="Rectangle 9"/>
            <p:cNvSpPr/>
            <p:nvPr/>
          </p:nvSpPr>
          <p:spPr>
            <a:xfrm>
              <a:off x="0" y="3174244"/>
              <a:ext cx="9144000" cy="427883"/>
            </a:xfrm>
            <a:prstGeom prst="rect">
              <a:avLst/>
            </a:prstGeom>
            <a:solidFill>
              <a:srgbClr val="FFFF00">
                <a:alpha val="51000"/>
              </a:srgbClr>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597649" y="2614978"/>
              <a:ext cx="1546352" cy="427883"/>
            </a:xfrm>
            <a:prstGeom prst="rect">
              <a:avLst/>
            </a:prstGeom>
            <a:solidFill>
              <a:srgbClr val="FFFF00">
                <a:alpha val="51000"/>
              </a:srgbClr>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1" y="3754527"/>
              <a:ext cx="9144000" cy="427883"/>
            </a:xfrm>
            <a:prstGeom prst="rect">
              <a:avLst/>
            </a:prstGeom>
            <a:solidFill>
              <a:srgbClr val="FFFF00">
                <a:alpha val="51000"/>
              </a:srgbClr>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1" y="4312028"/>
              <a:ext cx="1204237" cy="427883"/>
            </a:xfrm>
            <a:prstGeom prst="rect">
              <a:avLst/>
            </a:prstGeom>
            <a:solidFill>
              <a:srgbClr val="FFFF00">
                <a:alpha val="51000"/>
              </a:srgbClr>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 name="Rectangle 13"/>
          <p:cNvSpPr/>
          <p:nvPr/>
        </p:nvSpPr>
        <p:spPr>
          <a:xfrm>
            <a:off x="513670" y="1355843"/>
            <a:ext cx="6996398" cy="427883"/>
          </a:xfrm>
          <a:prstGeom prst="rect">
            <a:avLst/>
          </a:prstGeom>
          <a:solidFill>
            <a:srgbClr val="3366FF">
              <a:alpha val="37000"/>
            </a:srgbClr>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153267" y="5247982"/>
            <a:ext cx="4017776" cy="1200328"/>
          </a:xfrm>
          <a:prstGeom prst="rect">
            <a:avLst/>
          </a:prstGeom>
          <a:solidFill>
            <a:srgbClr val="FFFF00"/>
          </a:solidFill>
          <a:ln w="28575" cmpd="sng">
            <a:solidFill>
              <a:srgbClr val="000000"/>
            </a:solidFill>
          </a:ln>
        </p:spPr>
        <p:txBody>
          <a:bodyPr wrap="square" rtlCol="0">
            <a:spAutoFit/>
          </a:bodyPr>
          <a:lstStyle/>
          <a:p>
            <a:pPr algn="ctr"/>
            <a:r>
              <a:rPr lang="en-US" sz="2400" dirty="0" smtClean="0">
                <a:latin typeface="Century Gothic"/>
                <a:cs typeface="Century Gothic"/>
              </a:rPr>
              <a:t>Since there were more similarities, the author compared first.</a:t>
            </a:r>
          </a:p>
        </p:txBody>
      </p:sp>
      <p:sp>
        <p:nvSpPr>
          <p:cNvPr id="16" name="TextBox 15"/>
          <p:cNvSpPr txBox="1"/>
          <p:nvPr/>
        </p:nvSpPr>
        <p:spPr>
          <a:xfrm>
            <a:off x="4553343" y="5240582"/>
            <a:ext cx="4400942" cy="1200328"/>
          </a:xfrm>
          <a:prstGeom prst="rect">
            <a:avLst/>
          </a:prstGeom>
          <a:solidFill>
            <a:srgbClr val="3366FF"/>
          </a:solidFill>
          <a:ln w="28575" cmpd="sng">
            <a:solidFill>
              <a:srgbClr val="000000"/>
            </a:solidFill>
          </a:ln>
        </p:spPr>
        <p:txBody>
          <a:bodyPr wrap="square" rtlCol="0">
            <a:spAutoFit/>
          </a:bodyPr>
          <a:lstStyle/>
          <a:p>
            <a:pPr algn="ctr"/>
            <a:r>
              <a:rPr lang="en-US" sz="2400" dirty="0" smtClean="0">
                <a:latin typeface="Century Gothic"/>
                <a:cs typeface="Century Gothic"/>
              </a:rPr>
              <a:t>She also explained that they were more similar in the topic sentence.</a:t>
            </a:r>
            <a:endParaRPr lang="en-US" sz="2400" dirty="0">
              <a:latin typeface="Century Gothic"/>
              <a:cs typeface="Century Gothic"/>
            </a:endParaRPr>
          </a:p>
        </p:txBody>
      </p:sp>
    </p:spTree>
    <p:extLst>
      <p:ext uri="{BB962C8B-B14F-4D97-AF65-F5344CB8AC3E}">
        <p14:creationId xmlns:p14="http://schemas.microsoft.com/office/powerpoint/2010/main" val="166832643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87583"/>
            <a:ext cx="9144000" cy="5047535"/>
          </a:xfrm>
          <a:prstGeom prst="rect">
            <a:avLst/>
          </a:prstGeom>
          <a:noFill/>
        </p:spPr>
        <p:txBody>
          <a:bodyPr wrap="square" rtlCol="0">
            <a:spAutoFit/>
          </a:bodyPr>
          <a:lstStyle/>
          <a:p>
            <a:pPr>
              <a:lnSpc>
                <a:spcPct val="150000"/>
              </a:lnSpc>
            </a:pPr>
            <a:r>
              <a:rPr lang="en-US" sz="2400" b="1" dirty="0" smtClean="0">
                <a:latin typeface="Century Gothic"/>
                <a:cs typeface="Century Gothic"/>
              </a:rPr>
              <a:t>Let’s look for some words that compare, or show similarity.</a:t>
            </a:r>
          </a:p>
          <a:p>
            <a:pPr>
              <a:lnSpc>
                <a:spcPct val="150000"/>
              </a:lnSpc>
            </a:pPr>
            <a:endParaRPr lang="en-US" sz="2400" dirty="0">
              <a:latin typeface="Century Gothic"/>
              <a:cs typeface="Century Gothic"/>
            </a:endParaRPr>
          </a:p>
          <a:p>
            <a:pPr algn="just">
              <a:lnSpc>
                <a:spcPct val="150000"/>
              </a:lnSpc>
            </a:pPr>
            <a:r>
              <a:rPr lang="en-US" sz="2400" dirty="0" smtClean="0">
                <a:latin typeface="Century Gothic"/>
                <a:cs typeface="Century Gothic"/>
              </a:rPr>
              <a:t>	The Ojibwa and Dakota share many customs. They both hunted and fished for food. They built similar boats for transportation, canoes. Likewise, the groups made their own homes. However, the Ojibwa assembled their canoes from birch bark, while the Dakota carved theirs using logs. Their homes were different too. The Ojibwa built wigwams, whereas the Dakota lived in tipis.</a:t>
            </a:r>
            <a:endParaRPr lang="en-US" sz="2400" dirty="0">
              <a:latin typeface="Century Gothic"/>
              <a:cs typeface="Century Gothic"/>
            </a:endParaRPr>
          </a:p>
        </p:txBody>
      </p:sp>
      <p:sp>
        <p:nvSpPr>
          <p:cNvPr id="6" name="TextBox 5"/>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   Compare and Contrast</a:t>
            </a:r>
            <a:endParaRPr lang="en-US" sz="3600" dirty="0">
              <a:latin typeface="Century Gothic"/>
              <a:cs typeface="Century Gothic"/>
            </a:endParaRPr>
          </a:p>
        </p:txBody>
      </p:sp>
      <p:sp>
        <p:nvSpPr>
          <p:cNvPr id="4" name="Oval 3"/>
          <p:cNvSpPr/>
          <p:nvPr/>
        </p:nvSpPr>
        <p:spPr>
          <a:xfrm>
            <a:off x="4225780" y="2463460"/>
            <a:ext cx="930554" cy="470795"/>
          </a:xfrm>
          <a:prstGeom prst="ellipse">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8298297" y="2463460"/>
            <a:ext cx="799182" cy="470795"/>
          </a:xfrm>
          <a:prstGeom prst="ellipse">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6491939" y="2988997"/>
            <a:ext cx="996233" cy="514590"/>
          </a:xfrm>
          <a:prstGeom prst="ellipse">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525137" y="3525485"/>
            <a:ext cx="1346555" cy="470795"/>
          </a:xfrm>
          <a:prstGeom prst="ellipse">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211875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87583"/>
            <a:ext cx="9144000" cy="5047535"/>
          </a:xfrm>
          <a:prstGeom prst="rect">
            <a:avLst/>
          </a:prstGeom>
          <a:noFill/>
        </p:spPr>
        <p:txBody>
          <a:bodyPr wrap="square" rtlCol="0">
            <a:spAutoFit/>
          </a:bodyPr>
          <a:lstStyle/>
          <a:p>
            <a:pPr>
              <a:lnSpc>
                <a:spcPct val="150000"/>
              </a:lnSpc>
            </a:pPr>
            <a:r>
              <a:rPr lang="en-US" sz="2400" b="1" dirty="0" smtClean="0">
                <a:latin typeface="Century Gothic"/>
                <a:cs typeface="Century Gothic"/>
              </a:rPr>
              <a:t>Can you find any words that contrast, or show differences?</a:t>
            </a:r>
          </a:p>
          <a:p>
            <a:pPr>
              <a:lnSpc>
                <a:spcPct val="150000"/>
              </a:lnSpc>
            </a:pPr>
            <a:endParaRPr lang="en-US" sz="2400" dirty="0">
              <a:latin typeface="Century Gothic"/>
              <a:cs typeface="Century Gothic"/>
            </a:endParaRPr>
          </a:p>
          <a:p>
            <a:pPr algn="just">
              <a:lnSpc>
                <a:spcPct val="150000"/>
              </a:lnSpc>
            </a:pPr>
            <a:r>
              <a:rPr lang="en-US" sz="2400" dirty="0" smtClean="0">
                <a:latin typeface="Century Gothic"/>
                <a:cs typeface="Century Gothic"/>
              </a:rPr>
              <a:t>	The Ojibwa and Dakota share many customs. They both hunted and fished for food. They built similar boats for transportation, canoes. Likewise, the groups made their own homes. However, the Ojibwa assembled their canoes from birch bark, while the Dakota carved theirs using logs. Their homes were different too. The Ojibwa built wigwams, whereas the Dakota lived in tipis.</a:t>
            </a:r>
            <a:endParaRPr lang="en-US" sz="2400" dirty="0">
              <a:latin typeface="Century Gothic"/>
              <a:cs typeface="Century Gothic"/>
            </a:endParaRPr>
          </a:p>
        </p:txBody>
      </p:sp>
      <p:sp>
        <p:nvSpPr>
          <p:cNvPr id="6" name="TextBox 5"/>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   Compare and Contrast</a:t>
            </a:r>
            <a:endParaRPr lang="en-US" sz="3600" dirty="0">
              <a:latin typeface="Century Gothic"/>
              <a:cs typeface="Century Gothic"/>
            </a:endParaRPr>
          </a:p>
        </p:txBody>
      </p:sp>
      <p:sp>
        <p:nvSpPr>
          <p:cNvPr id="4" name="Oval 3"/>
          <p:cNvSpPr/>
          <p:nvPr/>
        </p:nvSpPr>
        <p:spPr>
          <a:xfrm>
            <a:off x="1773521" y="4653203"/>
            <a:ext cx="897704" cy="470795"/>
          </a:xfrm>
          <a:prstGeom prst="ellipse">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1" y="5753374"/>
            <a:ext cx="1412242" cy="470795"/>
          </a:xfrm>
          <a:prstGeom prst="ellipse">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238799" y="5178742"/>
            <a:ext cx="1412243" cy="470795"/>
          </a:xfrm>
          <a:prstGeom prst="ellipse">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1226137" y="4061973"/>
            <a:ext cx="1466980" cy="470795"/>
          </a:xfrm>
          <a:prstGeom prst="ellipse">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038415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Cause and Effect</a:t>
            </a:r>
            <a:endParaRPr lang="en-US" sz="3600" dirty="0">
              <a:latin typeface="Century Gothic"/>
              <a:cs typeface="Century Gothic"/>
            </a:endParaRPr>
          </a:p>
        </p:txBody>
      </p:sp>
      <p:sp>
        <p:nvSpPr>
          <p:cNvPr id="5" name="TextBox 4"/>
          <p:cNvSpPr txBox="1"/>
          <p:nvPr/>
        </p:nvSpPr>
        <p:spPr>
          <a:xfrm>
            <a:off x="0" y="1187583"/>
            <a:ext cx="9144000" cy="1169551"/>
          </a:xfrm>
          <a:prstGeom prst="rect">
            <a:avLst/>
          </a:prstGeom>
          <a:noFill/>
        </p:spPr>
        <p:txBody>
          <a:bodyPr wrap="square" rtlCol="0">
            <a:spAutoFit/>
          </a:bodyPr>
          <a:lstStyle/>
          <a:p>
            <a:pPr algn="just">
              <a:lnSpc>
                <a:spcPct val="150000"/>
              </a:lnSpc>
            </a:pPr>
            <a:r>
              <a:rPr lang="en-US" sz="2400" dirty="0" smtClean="0">
                <a:latin typeface="Century Gothic"/>
                <a:cs typeface="Century Gothic"/>
              </a:rPr>
              <a:t>A cause and effect text explores relationships between events and what caused them.</a:t>
            </a:r>
            <a:endParaRPr lang="en-US" sz="2400" dirty="0">
              <a:latin typeface="Century Gothic"/>
              <a:cs typeface="Century Gothic"/>
            </a:endParaRPr>
          </a:p>
        </p:txBody>
      </p:sp>
      <p:sp>
        <p:nvSpPr>
          <p:cNvPr id="2" name="Right Arrow 1"/>
          <p:cNvSpPr/>
          <p:nvPr/>
        </p:nvSpPr>
        <p:spPr>
          <a:xfrm>
            <a:off x="3800194" y="3788254"/>
            <a:ext cx="1576457" cy="1346692"/>
          </a:xfrm>
          <a:prstGeom prst="rightArrow">
            <a:avLst/>
          </a:prstGeom>
          <a:solidFill>
            <a:srgbClr val="FF66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p:cNvGrpSpPr/>
          <p:nvPr/>
        </p:nvGrpSpPr>
        <p:grpSpPr>
          <a:xfrm>
            <a:off x="343297" y="3004901"/>
            <a:ext cx="2923262" cy="2918344"/>
            <a:chOff x="343297" y="3004901"/>
            <a:chExt cx="2923262" cy="2918344"/>
          </a:xfrm>
        </p:grpSpPr>
        <p:sp>
          <p:nvSpPr>
            <p:cNvPr id="24" name="Rectangle 23"/>
            <p:cNvSpPr/>
            <p:nvPr/>
          </p:nvSpPr>
          <p:spPr>
            <a:xfrm rot="5400000">
              <a:off x="345756" y="3002442"/>
              <a:ext cx="2918344" cy="2923262"/>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842967" y="4072921"/>
              <a:ext cx="1904886" cy="646331"/>
            </a:xfrm>
            <a:prstGeom prst="rect">
              <a:avLst/>
            </a:prstGeom>
            <a:noFill/>
          </p:spPr>
          <p:txBody>
            <a:bodyPr wrap="square" rtlCol="0">
              <a:spAutoFit/>
            </a:bodyPr>
            <a:lstStyle/>
            <a:p>
              <a:pPr algn="ctr"/>
              <a:r>
                <a:rPr lang="en-US" sz="3600" dirty="0" smtClean="0">
                  <a:latin typeface="Century Gothic"/>
                  <a:cs typeface="Century Gothic"/>
                </a:rPr>
                <a:t>cause</a:t>
              </a:r>
              <a:endParaRPr lang="en-US" sz="3600" dirty="0">
                <a:latin typeface="Century Gothic"/>
                <a:cs typeface="Century Gothic"/>
              </a:endParaRPr>
            </a:p>
          </p:txBody>
        </p:sp>
      </p:grpSp>
      <p:grpSp>
        <p:nvGrpSpPr>
          <p:cNvPr id="7" name="Group 6"/>
          <p:cNvGrpSpPr/>
          <p:nvPr/>
        </p:nvGrpSpPr>
        <p:grpSpPr>
          <a:xfrm>
            <a:off x="5910286" y="3004901"/>
            <a:ext cx="2923262" cy="2918346"/>
            <a:chOff x="5910286" y="3004901"/>
            <a:chExt cx="2923262" cy="2918346"/>
          </a:xfrm>
        </p:grpSpPr>
        <p:sp>
          <p:nvSpPr>
            <p:cNvPr id="26" name="Rectangle 25"/>
            <p:cNvSpPr/>
            <p:nvPr/>
          </p:nvSpPr>
          <p:spPr>
            <a:xfrm rot="5400000">
              <a:off x="5912744" y="3002443"/>
              <a:ext cx="2918346" cy="292326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6414439" y="4072921"/>
              <a:ext cx="1904886" cy="646331"/>
            </a:xfrm>
            <a:prstGeom prst="rect">
              <a:avLst/>
            </a:prstGeom>
            <a:noFill/>
          </p:spPr>
          <p:txBody>
            <a:bodyPr wrap="square" rtlCol="0">
              <a:spAutoFit/>
            </a:bodyPr>
            <a:lstStyle/>
            <a:p>
              <a:pPr algn="ctr"/>
              <a:r>
                <a:rPr lang="en-US" sz="3600" dirty="0" smtClean="0">
                  <a:latin typeface="Century Gothic"/>
                  <a:cs typeface="Century Gothic"/>
                </a:rPr>
                <a:t>effect</a:t>
              </a:r>
              <a:endParaRPr lang="en-US" sz="3600" dirty="0">
                <a:latin typeface="Century Gothic"/>
                <a:cs typeface="Century Gothic"/>
              </a:endParaRPr>
            </a:p>
          </p:txBody>
        </p:sp>
      </p:grpSp>
    </p:spTree>
    <p:extLst>
      <p:ext uri="{BB962C8B-B14F-4D97-AF65-F5344CB8AC3E}">
        <p14:creationId xmlns:p14="http://schemas.microsoft.com/office/powerpoint/2010/main" val="401558275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87583"/>
            <a:ext cx="9144000" cy="4493537"/>
          </a:xfrm>
          <a:prstGeom prst="rect">
            <a:avLst/>
          </a:prstGeom>
          <a:noFill/>
        </p:spPr>
        <p:txBody>
          <a:bodyPr wrap="square" rtlCol="0">
            <a:spAutoFit/>
          </a:bodyPr>
          <a:lstStyle/>
          <a:p>
            <a:pPr>
              <a:lnSpc>
                <a:spcPct val="150000"/>
              </a:lnSpc>
            </a:pPr>
            <a:r>
              <a:rPr lang="en-US" sz="2400" b="1" dirty="0" smtClean="0">
                <a:latin typeface="Century Gothic"/>
                <a:cs typeface="Century Gothic"/>
              </a:rPr>
              <a:t>Let’s take a look at a cause/effect paragraph.</a:t>
            </a:r>
          </a:p>
          <a:p>
            <a:pPr>
              <a:lnSpc>
                <a:spcPct val="150000"/>
              </a:lnSpc>
            </a:pPr>
            <a:endParaRPr lang="en-US" sz="2400" dirty="0">
              <a:latin typeface="Century Gothic"/>
              <a:cs typeface="Century Gothic"/>
            </a:endParaRPr>
          </a:p>
          <a:p>
            <a:pPr algn="just">
              <a:lnSpc>
                <a:spcPct val="150000"/>
              </a:lnSpc>
            </a:pPr>
            <a:r>
              <a:rPr lang="en-US" sz="2400" dirty="0" smtClean="0">
                <a:latin typeface="Century Gothic"/>
                <a:cs typeface="Century Gothic"/>
              </a:rPr>
              <a:t>	Treaties with the United States government gave the Ojibwa continued rights to hunt and fish. Unfortunately, this caused problems. From 1989 to 1991, anti-treaty groups held protests against the Ojibwa. Slogans such as “Save a Deer, Shoot an Indian” and “Save a Fish, Spear a Squaw” fueled the disputes.</a:t>
            </a:r>
          </a:p>
        </p:txBody>
      </p:sp>
      <p:sp>
        <p:nvSpPr>
          <p:cNvPr id="6" name="TextBox 5"/>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Cause and Effect</a:t>
            </a:r>
            <a:endParaRPr lang="en-US" sz="3600" dirty="0">
              <a:latin typeface="Century Gothic"/>
              <a:cs typeface="Century Gothic"/>
            </a:endParaRPr>
          </a:p>
        </p:txBody>
      </p:sp>
      <p:sp>
        <p:nvSpPr>
          <p:cNvPr id="2" name="Oval 1"/>
          <p:cNvSpPr/>
          <p:nvPr/>
        </p:nvSpPr>
        <p:spPr>
          <a:xfrm>
            <a:off x="2758800" y="3426946"/>
            <a:ext cx="2879226" cy="689770"/>
          </a:xfrm>
          <a:prstGeom prst="ellipse">
            <a:avLst/>
          </a:prstGeom>
          <a:noFill/>
          <a:ln w="381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H="1" flipV="1">
            <a:off x="5211067" y="4116716"/>
            <a:ext cx="1029077" cy="1149615"/>
          </a:xfrm>
          <a:prstGeom prst="straightConnector1">
            <a:avLst/>
          </a:prstGeom>
          <a:ln w="762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3306181" y="5145895"/>
            <a:ext cx="5736553" cy="1569660"/>
          </a:xfrm>
          <a:prstGeom prst="rect">
            <a:avLst/>
          </a:prstGeom>
          <a:solidFill>
            <a:srgbClr val="FFFF00"/>
          </a:solidFill>
          <a:ln w="28575" cmpd="sng">
            <a:solidFill>
              <a:srgbClr val="000000"/>
            </a:solidFill>
          </a:ln>
        </p:spPr>
        <p:txBody>
          <a:bodyPr wrap="square" rtlCol="0">
            <a:spAutoFit/>
          </a:bodyPr>
          <a:lstStyle/>
          <a:p>
            <a:pPr algn="ctr"/>
            <a:r>
              <a:rPr lang="en-US" sz="2400" dirty="0" smtClean="0">
                <a:latin typeface="Century Gothic"/>
                <a:cs typeface="Century Gothic"/>
              </a:rPr>
              <a:t>This paragraph tells some dates, but it does not have a sequential structure. You must read carefully to determine the structure of the entire paragraph.</a:t>
            </a:r>
            <a:endParaRPr lang="en-US" sz="2400" dirty="0">
              <a:latin typeface="Century Gothic"/>
              <a:cs typeface="Century Gothic"/>
            </a:endParaRPr>
          </a:p>
        </p:txBody>
      </p:sp>
    </p:spTree>
    <p:extLst>
      <p:ext uri="{BB962C8B-B14F-4D97-AF65-F5344CB8AC3E}">
        <p14:creationId xmlns:p14="http://schemas.microsoft.com/office/powerpoint/2010/main" val="317755693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87583"/>
            <a:ext cx="9144000" cy="4493537"/>
          </a:xfrm>
          <a:prstGeom prst="rect">
            <a:avLst/>
          </a:prstGeom>
          <a:noFill/>
        </p:spPr>
        <p:txBody>
          <a:bodyPr wrap="square" rtlCol="0">
            <a:spAutoFit/>
          </a:bodyPr>
          <a:lstStyle/>
          <a:p>
            <a:pPr>
              <a:lnSpc>
                <a:spcPct val="150000"/>
              </a:lnSpc>
            </a:pPr>
            <a:endParaRPr lang="en-US" sz="2400" dirty="0" smtClean="0">
              <a:latin typeface="Century Gothic"/>
              <a:cs typeface="Century Gothic"/>
            </a:endParaRPr>
          </a:p>
          <a:p>
            <a:pPr>
              <a:lnSpc>
                <a:spcPct val="150000"/>
              </a:lnSpc>
            </a:pPr>
            <a:endParaRPr lang="en-US" sz="2400" dirty="0">
              <a:latin typeface="Century Gothic"/>
              <a:cs typeface="Century Gothic"/>
            </a:endParaRPr>
          </a:p>
          <a:p>
            <a:pPr algn="just">
              <a:lnSpc>
                <a:spcPct val="150000"/>
              </a:lnSpc>
            </a:pPr>
            <a:r>
              <a:rPr lang="en-US" sz="2400" dirty="0" smtClean="0">
                <a:latin typeface="Century Gothic"/>
                <a:cs typeface="Century Gothic"/>
              </a:rPr>
              <a:t>	Treaties with the United States government gave the Ojibwa continued rights to hunt and fish. Unfortunately, this caused problems.  From 1989 to 1991, anti-treaty groups held protests against the Ojibwa. Slogans such as “Save a Deer, Shoot an Indian” and “Save a Fish, Spear a Squaw” fueled the disputes.</a:t>
            </a:r>
          </a:p>
        </p:txBody>
      </p:sp>
      <p:sp>
        <p:nvSpPr>
          <p:cNvPr id="6" name="TextBox 5"/>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Cause and Effect</a:t>
            </a:r>
            <a:endParaRPr lang="en-US" sz="3600" dirty="0">
              <a:latin typeface="Century Gothic"/>
              <a:cs typeface="Century Gothic"/>
            </a:endParaRPr>
          </a:p>
        </p:txBody>
      </p:sp>
      <p:sp>
        <p:nvSpPr>
          <p:cNvPr id="2" name="Oval 1"/>
          <p:cNvSpPr/>
          <p:nvPr/>
        </p:nvSpPr>
        <p:spPr>
          <a:xfrm>
            <a:off x="0" y="3426945"/>
            <a:ext cx="1302767" cy="602181"/>
          </a:xfrm>
          <a:prstGeom prst="ellipse">
            <a:avLst/>
          </a:prstGeom>
          <a:noFill/>
          <a:ln w="381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H="1">
            <a:off x="1127607" y="1937922"/>
            <a:ext cx="2693113" cy="1489023"/>
          </a:xfrm>
          <a:prstGeom prst="straightConnector1">
            <a:avLst/>
          </a:prstGeom>
          <a:ln w="762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120425" y="1187583"/>
            <a:ext cx="7159744" cy="830997"/>
          </a:xfrm>
          <a:prstGeom prst="rect">
            <a:avLst/>
          </a:prstGeom>
          <a:solidFill>
            <a:srgbClr val="FFFF00"/>
          </a:solidFill>
          <a:ln w="28575" cmpd="sng">
            <a:solidFill>
              <a:srgbClr val="000000"/>
            </a:solidFill>
          </a:ln>
        </p:spPr>
        <p:txBody>
          <a:bodyPr wrap="square" rtlCol="0">
            <a:spAutoFit/>
          </a:bodyPr>
          <a:lstStyle/>
          <a:p>
            <a:pPr algn="ctr"/>
            <a:r>
              <a:rPr lang="en-US" sz="2400" dirty="0" smtClean="0">
                <a:latin typeface="Century Gothic"/>
                <a:cs typeface="Century Gothic"/>
              </a:rPr>
              <a:t>Fortunately, many cause/effect texts use words like </a:t>
            </a:r>
            <a:r>
              <a:rPr lang="en-US" sz="2400" i="1" dirty="0" smtClean="0">
                <a:latin typeface="Century Gothic"/>
                <a:cs typeface="Century Gothic"/>
              </a:rPr>
              <a:t>cause</a:t>
            </a:r>
            <a:r>
              <a:rPr lang="en-US" sz="2400" dirty="0" smtClean="0">
                <a:latin typeface="Century Gothic"/>
                <a:cs typeface="Century Gothic"/>
              </a:rPr>
              <a:t>, </a:t>
            </a:r>
            <a:r>
              <a:rPr lang="en-US" sz="2400" i="1" dirty="0" smtClean="0">
                <a:latin typeface="Century Gothic"/>
                <a:cs typeface="Century Gothic"/>
              </a:rPr>
              <a:t>because</a:t>
            </a:r>
            <a:r>
              <a:rPr lang="en-US" sz="2400" dirty="0" smtClean="0">
                <a:latin typeface="Century Gothic"/>
                <a:cs typeface="Century Gothic"/>
              </a:rPr>
              <a:t>, and </a:t>
            </a:r>
            <a:r>
              <a:rPr lang="en-US" sz="2400" i="1" dirty="0" smtClean="0">
                <a:latin typeface="Century Gothic"/>
                <a:cs typeface="Century Gothic"/>
              </a:rPr>
              <a:t>effect</a:t>
            </a:r>
            <a:r>
              <a:rPr lang="en-US" sz="2400" dirty="0" smtClean="0">
                <a:latin typeface="Century Gothic"/>
                <a:cs typeface="Century Gothic"/>
              </a:rPr>
              <a:t>.</a:t>
            </a:r>
            <a:endParaRPr lang="en-US" sz="2400" dirty="0">
              <a:latin typeface="Century Gothic"/>
              <a:cs typeface="Century Gothic"/>
            </a:endParaRPr>
          </a:p>
        </p:txBody>
      </p:sp>
    </p:spTree>
    <p:extLst>
      <p:ext uri="{BB962C8B-B14F-4D97-AF65-F5344CB8AC3E}">
        <p14:creationId xmlns:p14="http://schemas.microsoft.com/office/powerpoint/2010/main" val="397607123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87583"/>
            <a:ext cx="9144000" cy="615553"/>
          </a:xfrm>
          <a:prstGeom prst="rect">
            <a:avLst/>
          </a:prstGeom>
          <a:noFill/>
        </p:spPr>
        <p:txBody>
          <a:bodyPr wrap="square" rtlCol="0">
            <a:spAutoFit/>
          </a:bodyPr>
          <a:lstStyle/>
          <a:p>
            <a:pPr>
              <a:lnSpc>
                <a:spcPct val="150000"/>
              </a:lnSpc>
            </a:pPr>
            <a:r>
              <a:rPr lang="en-US" sz="2400" b="1" dirty="0" smtClean="0">
                <a:latin typeface="Century Gothic"/>
                <a:cs typeface="Century Gothic"/>
              </a:rPr>
              <a:t>Nonfiction texts are usually written in one of five structures:</a:t>
            </a:r>
          </a:p>
        </p:txBody>
      </p:sp>
      <p:sp>
        <p:nvSpPr>
          <p:cNvPr id="6" name="TextBox 5"/>
          <p:cNvSpPr txBox="1"/>
          <p:nvPr/>
        </p:nvSpPr>
        <p:spPr>
          <a:xfrm>
            <a:off x="704411" y="235166"/>
            <a:ext cx="8439590" cy="646331"/>
          </a:xfrm>
          <a:prstGeom prst="rect">
            <a:avLst/>
          </a:prstGeom>
          <a:noFill/>
        </p:spPr>
        <p:txBody>
          <a:bodyPr wrap="square" rtlCol="0">
            <a:spAutoFit/>
          </a:bodyPr>
          <a:lstStyle/>
          <a:p>
            <a:pPr algn="ctr"/>
            <a:r>
              <a:rPr lang="en-US" sz="3600" dirty="0" smtClean="0">
                <a:latin typeface="Century Gothic"/>
                <a:cs typeface="Century Gothic"/>
              </a:rPr>
              <a:t>Identifying Text Structure</a:t>
            </a:r>
            <a:endParaRPr lang="en-US" sz="3600" dirty="0">
              <a:latin typeface="Century Gothic"/>
              <a:cs typeface="Century Gothic"/>
            </a:endParaRPr>
          </a:p>
        </p:txBody>
      </p:sp>
      <p:grpSp>
        <p:nvGrpSpPr>
          <p:cNvPr id="9" name="Group 8"/>
          <p:cNvGrpSpPr/>
          <p:nvPr/>
        </p:nvGrpSpPr>
        <p:grpSpPr>
          <a:xfrm>
            <a:off x="152119" y="2018064"/>
            <a:ext cx="2092143" cy="2523800"/>
            <a:chOff x="250648" y="1938688"/>
            <a:chExt cx="2092143" cy="2523800"/>
          </a:xfrm>
        </p:grpSpPr>
        <p:pic>
          <p:nvPicPr>
            <p:cNvPr id="7" name="Picture 6" descr="Screen Shot 2015-07-15 at 3.49.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648" y="2385130"/>
              <a:ext cx="2092143" cy="2077358"/>
            </a:xfrm>
            <a:prstGeom prst="rect">
              <a:avLst/>
            </a:prstGeom>
          </p:spPr>
        </p:pic>
        <p:sp>
          <p:nvSpPr>
            <p:cNvPr id="8" name="TextBox 7"/>
            <p:cNvSpPr txBox="1"/>
            <p:nvPr/>
          </p:nvSpPr>
          <p:spPr>
            <a:xfrm>
              <a:off x="250648" y="1938688"/>
              <a:ext cx="1993614" cy="461665"/>
            </a:xfrm>
            <a:prstGeom prst="rect">
              <a:avLst/>
            </a:prstGeom>
            <a:noFill/>
          </p:spPr>
          <p:txBody>
            <a:bodyPr wrap="square" rtlCol="0">
              <a:spAutoFit/>
            </a:bodyPr>
            <a:lstStyle/>
            <a:p>
              <a:pPr algn="ctr"/>
              <a:r>
                <a:rPr lang="en-US" sz="2400" dirty="0" smtClean="0">
                  <a:latin typeface="Century Gothic"/>
                  <a:cs typeface="Century Gothic"/>
                </a:rPr>
                <a:t>Description</a:t>
              </a:r>
              <a:endParaRPr lang="en-US" sz="2400" dirty="0">
                <a:latin typeface="Century Gothic"/>
                <a:cs typeface="Century Gothic"/>
              </a:endParaRPr>
            </a:p>
          </p:txBody>
        </p:sp>
      </p:grpSp>
      <p:grpSp>
        <p:nvGrpSpPr>
          <p:cNvPr id="18" name="Group 17"/>
          <p:cNvGrpSpPr/>
          <p:nvPr/>
        </p:nvGrpSpPr>
        <p:grpSpPr>
          <a:xfrm>
            <a:off x="2577431" y="2305114"/>
            <a:ext cx="3989139" cy="1366596"/>
            <a:chOff x="2577431" y="2305114"/>
            <a:chExt cx="3989139" cy="1366596"/>
          </a:xfrm>
        </p:grpSpPr>
        <p:pic>
          <p:nvPicPr>
            <p:cNvPr id="10" name="Picture 9" descr="Screen Shot 2015-07-15 at 3.49.5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7431" y="2963805"/>
              <a:ext cx="3989139" cy="707905"/>
            </a:xfrm>
            <a:prstGeom prst="rect">
              <a:avLst/>
            </a:prstGeom>
          </p:spPr>
        </p:pic>
        <p:sp>
          <p:nvSpPr>
            <p:cNvPr id="14" name="TextBox 13"/>
            <p:cNvSpPr txBox="1"/>
            <p:nvPr/>
          </p:nvSpPr>
          <p:spPr>
            <a:xfrm>
              <a:off x="3577857" y="2305114"/>
              <a:ext cx="1993614" cy="461665"/>
            </a:xfrm>
            <a:prstGeom prst="rect">
              <a:avLst/>
            </a:prstGeom>
            <a:noFill/>
          </p:spPr>
          <p:txBody>
            <a:bodyPr wrap="square" rtlCol="0">
              <a:spAutoFit/>
            </a:bodyPr>
            <a:lstStyle/>
            <a:p>
              <a:pPr algn="ctr"/>
              <a:r>
                <a:rPr lang="en-US" sz="2400" dirty="0" smtClean="0">
                  <a:latin typeface="Century Gothic"/>
                  <a:cs typeface="Century Gothic"/>
                </a:rPr>
                <a:t>Sequence</a:t>
              </a:r>
              <a:endParaRPr lang="en-US" sz="2400" dirty="0">
                <a:latin typeface="Century Gothic"/>
                <a:cs typeface="Century Gothic"/>
              </a:endParaRPr>
            </a:p>
          </p:txBody>
        </p:sp>
      </p:grpSp>
      <p:grpSp>
        <p:nvGrpSpPr>
          <p:cNvPr id="19" name="Group 18"/>
          <p:cNvGrpSpPr/>
          <p:nvPr/>
        </p:nvGrpSpPr>
        <p:grpSpPr>
          <a:xfrm>
            <a:off x="6875104" y="1843449"/>
            <a:ext cx="2184978" cy="2786007"/>
            <a:chOff x="6875104" y="1843449"/>
            <a:chExt cx="2184978" cy="2786007"/>
          </a:xfrm>
        </p:grpSpPr>
        <p:pic>
          <p:nvPicPr>
            <p:cNvPr id="11" name="Picture 10" descr="Screen Shot 2015-07-15 at 3.50.09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5105" y="2558726"/>
              <a:ext cx="2184977" cy="2070730"/>
            </a:xfrm>
            <a:prstGeom prst="rect">
              <a:avLst/>
            </a:prstGeom>
          </p:spPr>
        </p:pic>
        <p:sp>
          <p:nvSpPr>
            <p:cNvPr id="15" name="TextBox 14"/>
            <p:cNvSpPr txBox="1"/>
            <p:nvPr/>
          </p:nvSpPr>
          <p:spPr>
            <a:xfrm>
              <a:off x="6875104" y="1843449"/>
              <a:ext cx="2184977" cy="830997"/>
            </a:xfrm>
            <a:prstGeom prst="rect">
              <a:avLst/>
            </a:prstGeom>
            <a:noFill/>
          </p:spPr>
          <p:txBody>
            <a:bodyPr wrap="square" rtlCol="0">
              <a:spAutoFit/>
            </a:bodyPr>
            <a:lstStyle/>
            <a:p>
              <a:pPr algn="ctr"/>
              <a:r>
                <a:rPr lang="en-US" sz="2400" dirty="0" smtClean="0">
                  <a:latin typeface="Century Gothic"/>
                  <a:cs typeface="Century Gothic"/>
                </a:rPr>
                <a:t>Compare/</a:t>
              </a:r>
            </a:p>
            <a:p>
              <a:pPr algn="ctr"/>
              <a:r>
                <a:rPr lang="en-US" sz="2400" dirty="0" smtClean="0">
                  <a:latin typeface="Century Gothic"/>
                  <a:cs typeface="Century Gothic"/>
                </a:rPr>
                <a:t>Contrast</a:t>
              </a:r>
              <a:endParaRPr lang="en-US" sz="2400" dirty="0">
                <a:latin typeface="Century Gothic"/>
                <a:cs typeface="Century Gothic"/>
              </a:endParaRPr>
            </a:p>
          </p:txBody>
        </p:sp>
      </p:grpSp>
      <p:grpSp>
        <p:nvGrpSpPr>
          <p:cNvPr id="20" name="Group 19"/>
          <p:cNvGrpSpPr/>
          <p:nvPr/>
        </p:nvGrpSpPr>
        <p:grpSpPr>
          <a:xfrm>
            <a:off x="75483" y="4747470"/>
            <a:ext cx="4392638" cy="1996937"/>
            <a:chOff x="75483" y="4747470"/>
            <a:chExt cx="4392638" cy="1996937"/>
          </a:xfrm>
        </p:grpSpPr>
        <p:pic>
          <p:nvPicPr>
            <p:cNvPr id="12" name="Picture 11" descr="Screen Shot 2015-07-15 at 3.50.25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483" y="5132128"/>
              <a:ext cx="4392638" cy="1612279"/>
            </a:xfrm>
            <a:prstGeom prst="rect">
              <a:avLst/>
            </a:prstGeom>
          </p:spPr>
        </p:pic>
        <p:sp>
          <p:nvSpPr>
            <p:cNvPr id="16" name="TextBox 15"/>
            <p:cNvSpPr txBox="1"/>
            <p:nvPr/>
          </p:nvSpPr>
          <p:spPr>
            <a:xfrm>
              <a:off x="1247455" y="4747470"/>
              <a:ext cx="2190098" cy="461665"/>
            </a:xfrm>
            <a:prstGeom prst="rect">
              <a:avLst/>
            </a:prstGeom>
            <a:noFill/>
          </p:spPr>
          <p:txBody>
            <a:bodyPr wrap="square" rtlCol="0">
              <a:spAutoFit/>
            </a:bodyPr>
            <a:lstStyle/>
            <a:p>
              <a:pPr algn="ctr"/>
              <a:r>
                <a:rPr lang="en-US" sz="2400" dirty="0" smtClean="0">
                  <a:latin typeface="Century Gothic"/>
                  <a:cs typeface="Century Gothic"/>
                </a:rPr>
                <a:t>Cause/Effect</a:t>
              </a:r>
              <a:endParaRPr lang="en-US" sz="2400" dirty="0">
                <a:latin typeface="Century Gothic"/>
                <a:cs typeface="Century Gothic"/>
              </a:endParaRPr>
            </a:p>
          </p:txBody>
        </p:sp>
      </p:grpSp>
      <p:grpSp>
        <p:nvGrpSpPr>
          <p:cNvPr id="21" name="Group 20"/>
          <p:cNvGrpSpPr/>
          <p:nvPr/>
        </p:nvGrpSpPr>
        <p:grpSpPr>
          <a:xfrm>
            <a:off x="4729372" y="4725208"/>
            <a:ext cx="4425576" cy="2041097"/>
            <a:chOff x="4729372" y="4725208"/>
            <a:chExt cx="4425576" cy="2041097"/>
          </a:xfrm>
        </p:grpSpPr>
        <p:pic>
          <p:nvPicPr>
            <p:cNvPr id="13" name="Picture 12" descr="Screen Shot 2015-07-15 at 3.50.35 P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29372" y="5111572"/>
              <a:ext cx="4425576" cy="1654733"/>
            </a:xfrm>
            <a:prstGeom prst="rect">
              <a:avLst/>
            </a:prstGeom>
          </p:spPr>
        </p:pic>
        <p:sp>
          <p:nvSpPr>
            <p:cNvPr id="17" name="TextBox 16"/>
            <p:cNvSpPr txBox="1"/>
            <p:nvPr/>
          </p:nvSpPr>
          <p:spPr>
            <a:xfrm>
              <a:off x="5549575" y="4725208"/>
              <a:ext cx="2770616" cy="461665"/>
            </a:xfrm>
            <a:prstGeom prst="rect">
              <a:avLst/>
            </a:prstGeom>
            <a:noFill/>
          </p:spPr>
          <p:txBody>
            <a:bodyPr wrap="square" rtlCol="0">
              <a:spAutoFit/>
            </a:bodyPr>
            <a:lstStyle/>
            <a:p>
              <a:pPr algn="ctr"/>
              <a:r>
                <a:rPr lang="en-US" sz="2400" dirty="0" smtClean="0">
                  <a:latin typeface="Century Gothic"/>
                  <a:cs typeface="Century Gothic"/>
                </a:rPr>
                <a:t>Problem/Solution</a:t>
              </a:r>
              <a:endParaRPr lang="en-US" sz="2400" dirty="0">
                <a:latin typeface="Century Gothic"/>
                <a:cs typeface="Century Gothic"/>
              </a:endParaRPr>
            </a:p>
          </p:txBody>
        </p:sp>
      </p:grpSp>
    </p:spTree>
    <p:extLst>
      <p:ext uri="{BB962C8B-B14F-4D97-AF65-F5344CB8AC3E}">
        <p14:creationId xmlns:p14="http://schemas.microsoft.com/office/powerpoint/2010/main" val="364471183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Cause and Effect</a:t>
            </a:r>
            <a:endParaRPr lang="en-US" sz="3600" dirty="0">
              <a:latin typeface="Century Gothic"/>
              <a:cs typeface="Century Gothic"/>
            </a:endParaRPr>
          </a:p>
        </p:txBody>
      </p:sp>
      <p:sp>
        <p:nvSpPr>
          <p:cNvPr id="5" name="TextBox 4"/>
          <p:cNvSpPr txBox="1"/>
          <p:nvPr/>
        </p:nvSpPr>
        <p:spPr>
          <a:xfrm>
            <a:off x="0" y="1187583"/>
            <a:ext cx="9144000" cy="1169551"/>
          </a:xfrm>
          <a:prstGeom prst="rect">
            <a:avLst/>
          </a:prstGeom>
          <a:noFill/>
        </p:spPr>
        <p:txBody>
          <a:bodyPr wrap="square" rtlCol="0">
            <a:spAutoFit/>
          </a:bodyPr>
          <a:lstStyle/>
          <a:p>
            <a:pPr algn="just">
              <a:lnSpc>
                <a:spcPct val="150000"/>
              </a:lnSpc>
            </a:pPr>
            <a:r>
              <a:rPr lang="en-US" sz="2400" dirty="0" smtClean="0">
                <a:latin typeface="Century Gothic"/>
                <a:cs typeface="Century Gothic"/>
              </a:rPr>
              <a:t>In this paragraph, one sentence tells the cause, and three sentences explain the effects.</a:t>
            </a:r>
            <a:endParaRPr lang="en-US" sz="2400" dirty="0">
              <a:latin typeface="Century Gothic"/>
              <a:cs typeface="Century Gothic"/>
            </a:endParaRPr>
          </a:p>
        </p:txBody>
      </p:sp>
      <p:sp>
        <p:nvSpPr>
          <p:cNvPr id="2" name="Right Arrow 1"/>
          <p:cNvSpPr/>
          <p:nvPr/>
        </p:nvSpPr>
        <p:spPr>
          <a:xfrm>
            <a:off x="3427974" y="3788254"/>
            <a:ext cx="1576457" cy="1346692"/>
          </a:xfrm>
          <a:prstGeom prst="rightArrow">
            <a:avLst/>
          </a:prstGeom>
          <a:solidFill>
            <a:srgbClr val="FF66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7"/>
          <p:cNvGrpSpPr/>
          <p:nvPr/>
        </p:nvGrpSpPr>
        <p:grpSpPr>
          <a:xfrm>
            <a:off x="343297" y="3004901"/>
            <a:ext cx="2923262" cy="2918344"/>
            <a:chOff x="343297" y="3004901"/>
            <a:chExt cx="2923262" cy="2918344"/>
          </a:xfrm>
        </p:grpSpPr>
        <p:sp>
          <p:nvSpPr>
            <p:cNvPr id="24" name="Rectangle 23"/>
            <p:cNvSpPr/>
            <p:nvPr/>
          </p:nvSpPr>
          <p:spPr>
            <a:xfrm rot="5400000">
              <a:off x="345756" y="3002442"/>
              <a:ext cx="2918344" cy="2923262"/>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43297" y="3333362"/>
              <a:ext cx="2923262" cy="2308324"/>
            </a:xfrm>
            <a:prstGeom prst="rect">
              <a:avLst/>
            </a:prstGeom>
            <a:noFill/>
          </p:spPr>
          <p:txBody>
            <a:bodyPr wrap="square" rtlCol="0">
              <a:spAutoFit/>
            </a:bodyPr>
            <a:lstStyle/>
            <a:p>
              <a:pPr algn="ctr"/>
              <a:r>
                <a:rPr lang="en-US" sz="2400" dirty="0" smtClean="0">
                  <a:latin typeface="Century Gothic"/>
                  <a:cs typeface="Century Gothic"/>
                </a:rPr>
                <a:t>Treaties with the United States government gave the Ojibwa continued rights to hunt and fish. </a:t>
              </a:r>
              <a:endParaRPr lang="en-US" sz="2400" dirty="0">
                <a:latin typeface="Century Gothic"/>
                <a:cs typeface="Century Gothic"/>
              </a:endParaRPr>
            </a:p>
          </p:txBody>
        </p:sp>
      </p:grpSp>
      <p:grpSp>
        <p:nvGrpSpPr>
          <p:cNvPr id="10" name="Group 9"/>
          <p:cNvGrpSpPr/>
          <p:nvPr/>
        </p:nvGrpSpPr>
        <p:grpSpPr>
          <a:xfrm>
            <a:off x="5101591" y="2047408"/>
            <a:ext cx="3731956" cy="4587513"/>
            <a:chOff x="5101591" y="2047408"/>
            <a:chExt cx="3731956" cy="4587513"/>
          </a:xfrm>
        </p:grpSpPr>
        <p:sp>
          <p:nvSpPr>
            <p:cNvPr id="26" name="Rectangle 25"/>
            <p:cNvSpPr/>
            <p:nvPr/>
          </p:nvSpPr>
          <p:spPr>
            <a:xfrm rot="5400000">
              <a:off x="4673812" y="2475187"/>
              <a:ext cx="4587513" cy="373195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101591" y="2058357"/>
              <a:ext cx="3731956" cy="4524315"/>
            </a:xfrm>
            <a:prstGeom prst="rect">
              <a:avLst/>
            </a:prstGeom>
            <a:noFill/>
          </p:spPr>
          <p:txBody>
            <a:bodyPr wrap="square" rtlCol="0">
              <a:spAutoFit/>
            </a:bodyPr>
            <a:lstStyle/>
            <a:p>
              <a:pPr marL="342900" indent="-342900">
                <a:buFont typeface="Arial"/>
                <a:buChar char="•"/>
              </a:pPr>
              <a:r>
                <a:rPr lang="en-US" sz="2400" dirty="0" smtClean="0">
                  <a:latin typeface="Century Gothic"/>
                  <a:cs typeface="Century Gothic"/>
                </a:rPr>
                <a:t>Unfortunately, this caused problems.</a:t>
              </a:r>
            </a:p>
            <a:p>
              <a:pPr marL="342900" indent="-342900">
                <a:buFont typeface="Arial"/>
                <a:buChar char="•"/>
              </a:pPr>
              <a:r>
                <a:rPr lang="en-US" sz="2400" dirty="0" smtClean="0">
                  <a:latin typeface="Century Gothic"/>
                  <a:cs typeface="Century Gothic"/>
                </a:rPr>
                <a:t>From 1989 to 1991, anti-treaty groups held protests against the Ojibwa. </a:t>
              </a:r>
            </a:p>
            <a:p>
              <a:pPr marL="342900" indent="-342900">
                <a:buFont typeface="Arial"/>
                <a:buChar char="•"/>
              </a:pPr>
              <a:r>
                <a:rPr lang="en-US" sz="2400" dirty="0" smtClean="0">
                  <a:latin typeface="Century Gothic"/>
                  <a:cs typeface="Century Gothic"/>
                </a:rPr>
                <a:t>Slogans such as “Save a Deer, Shoot an Indian” and “Save a Fish, Spear a Squaw” fueled the disputes.</a:t>
              </a:r>
            </a:p>
          </p:txBody>
        </p:sp>
      </p:grpSp>
    </p:spTree>
    <p:extLst>
      <p:ext uri="{BB962C8B-B14F-4D97-AF65-F5344CB8AC3E}">
        <p14:creationId xmlns:p14="http://schemas.microsoft.com/office/powerpoint/2010/main" val="181829182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Cause and Effect</a:t>
            </a:r>
            <a:endParaRPr lang="en-US" sz="3600" dirty="0">
              <a:latin typeface="Century Gothic"/>
              <a:cs typeface="Century Gothic"/>
            </a:endParaRPr>
          </a:p>
        </p:txBody>
      </p:sp>
      <p:sp>
        <p:nvSpPr>
          <p:cNvPr id="5" name="TextBox 4"/>
          <p:cNvSpPr txBox="1"/>
          <p:nvPr/>
        </p:nvSpPr>
        <p:spPr>
          <a:xfrm>
            <a:off x="0" y="1187583"/>
            <a:ext cx="9144000" cy="1169551"/>
          </a:xfrm>
          <a:prstGeom prst="rect">
            <a:avLst/>
          </a:prstGeom>
          <a:noFill/>
        </p:spPr>
        <p:txBody>
          <a:bodyPr wrap="square" rtlCol="0">
            <a:spAutoFit/>
          </a:bodyPr>
          <a:lstStyle/>
          <a:p>
            <a:pPr algn="just">
              <a:lnSpc>
                <a:spcPct val="150000"/>
              </a:lnSpc>
            </a:pPr>
            <a:r>
              <a:rPr lang="en-US" sz="2400" dirty="0" smtClean="0">
                <a:latin typeface="Century Gothic"/>
                <a:cs typeface="Century Gothic"/>
              </a:rPr>
              <a:t>If we look carefully, we can see that there’s only one effect. The author has simply added more details about it.</a:t>
            </a:r>
            <a:endParaRPr lang="en-US" sz="2400" dirty="0">
              <a:latin typeface="Century Gothic"/>
              <a:cs typeface="Century Gothic"/>
            </a:endParaRPr>
          </a:p>
        </p:txBody>
      </p:sp>
      <p:sp>
        <p:nvSpPr>
          <p:cNvPr id="2" name="Right Arrow 1"/>
          <p:cNvSpPr/>
          <p:nvPr/>
        </p:nvSpPr>
        <p:spPr>
          <a:xfrm>
            <a:off x="3800194" y="3788254"/>
            <a:ext cx="1576457" cy="1346692"/>
          </a:xfrm>
          <a:prstGeom prst="rightArrow">
            <a:avLst/>
          </a:prstGeom>
          <a:solidFill>
            <a:srgbClr val="FF66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p:cNvGrpSpPr/>
          <p:nvPr/>
        </p:nvGrpSpPr>
        <p:grpSpPr>
          <a:xfrm>
            <a:off x="343297" y="3004901"/>
            <a:ext cx="2938130" cy="2930033"/>
            <a:chOff x="343297" y="3004901"/>
            <a:chExt cx="2938130" cy="2930033"/>
          </a:xfrm>
        </p:grpSpPr>
        <p:sp>
          <p:nvSpPr>
            <p:cNvPr id="24" name="Rectangle 23"/>
            <p:cNvSpPr/>
            <p:nvPr/>
          </p:nvSpPr>
          <p:spPr>
            <a:xfrm rot="5400000">
              <a:off x="345756" y="3002442"/>
              <a:ext cx="2918344" cy="2923262"/>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58165" y="3004901"/>
              <a:ext cx="2923262" cy="2930033"/>
            </a:xfrm>
            <a:prstGeom prst="rect">
              <a:avLst/>
            </a:prstGeom>
            <a:noFill/>
          </p:spPr>
          <p:txBody>
            <a:bodyPr wrap="square" rtlCol="0">
              <a:spAutoFit/>
            </a:bodyPr>
            <a:lstStyle/>
            <a:p>
              <a:pPr algn="ctr">
                <a:lnSpc>
                  <a:spcPct val="110000"/>
                </a:lnSpc>
              </a:pPr>
              <a:r>
                <a:rPr lang="en-US" sz="2400" b="1" u="sng" dirty="0" smtClean="0">
                  <a:latin typeface="Century Gothic"/>
                  <a:cs typeface="Century Gothic"/>
                </a:rPr>
                <a:t>Cause</a:t>
              </a:r>
            </a:p>
            <a:p>
              <a:pPr algn="ctr">
                <a:lnSpc>
                  <a:spcPct val="110000"/>
                </a:lnSpc>
              </a:pPr>
              <a:r>
                <a:rPr lang="en-US" sz="2400" dirty="0" smtClean="0">
                  <a:latin typeface="Century Gothic"/>
                  <a:cs typeface="Century Gothic"/>
                </a:rPr>
                <a:t>Treaties with the United States government gave the Ojibwa continued rights to hunt and fish. </a:t>
              </a:r>
              <a:endParaRPr lang="en-US" sz="2400" dirty="0">
                <a:latin typeface="Century Gothic"/>
                <a:cs typeface="Century Gothic"/>
              </a:endParaRPr>
            </a:p>
          </p:txBody>
        </p:sp>
      </p:grpSp>
      <p:grpSp>
        <p:nvGrpSpPr>
          <p:cNvPr id="7" name="Group 6"/>
          <p:cNvGrpSpPr/>
          <p:nvPr/>
        </p:nvGrpSpPr>
        <p:grpSpPr>
          <a:xfrm>
            <a:off x="5910285" y="3004903"/>
            <a:ext cx="2923262" cy="2918344"/>
            <a:chOff x="5910285" y="3004903"/>
            <a:chExt cx="2923262" cy="2918344"/>
          </a:xfrm>
        </p:grpSpPr>
        <p:sp>
          <p:nvSpPr>
            <p:cNvPr id="26" name="Rectangle 25"/>
            <p:cNvSpPr/>
            <p:nvPr/>
          </p:nvSpPr>
          <p:spPr>
            <a:xfrm rot="5400000">
              <a:off x="5912744" y="3002444"/>
              <a:ext cx="2918344" cy="292326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910285" y="3020805"/>
              <a:ext cx="2923262" cy="2117503"/>
            </a:xfrm>
            <a:prstGeom prst="rect">
              <a:avLst/>
            </a:prstGeom>
            <a:noFill/>
          </p:spPr>
          <p:txBody>
            <a:bodyPr wrap="square" rtlCol="0">
              <a:spAutoFit/>
            </a:bodyPr>
            <a:lstStyle/>
            <a:p>
              <a:pPr algn="ctr">
                <a:lnSpc>
                  <a:spcPct val="110000"/>
                </a:lnSpc>
              </a:pPr>
              <a:r>
                <a:rPr lang="en-US" sz="2400" b="1" u="sng" dirty="0" smtClean="0">
                  <a:latin typeface="Century Gothic"/>
                  <a:cs typeface="Century Gothic"/>
                </a:rPr>
                <a:t>Effect</a:t>
              </a:r>
            </a:p>
            <a:p>
              <a:pPr algn="ctr">
                <a:lnSpc>
                  <a:spcPct val="110000"/>
                </a:lnSpc>
              </a:pPr>
              <a:r>
                <a:rPr lang="en-US" sz="2400" dirty="0" smtClean="0">
                  <a:latin typeface="Century Gothic"/>
                  <a:cs typeface="Century Gothic"/>
                </a:rPr>
                <a:t>Anti-treaty groups held protests against the Ojibwa. </a:t>
              </a:r>
            </a:p>
          </p:txBody>
        </p:sp>
      </p:grpSp>
    </p:spTree>
    <p:extLst>
      <p:ext uri="{BB962C8B-B14F-4D97-AF65-F5344CB8AC3E}">
        <p14:creationId xmlns:p14="http://schemas.microsoft.com/office/powerpoint/2010/main" val="12318442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Problem and Solution</a:t>
            </a:r>
            <a:endParaRPr lang="en-US" sz="3600" dirty="0">
              <a:latin typeface="Century Gothic"/>
              <a:cs typeface="Century Gothic"/>
            </a:endParaRPr>
          </a:p>
        </p:txBody>
      </p:sp>
      <p:sp>
        <p:nvSpPr>
          <p:cNvPr id="5" name="TextBox 4"/>
          <p:cNvSpPr txBox="1"/>
          <p:nvPr/>
        </p:nvSpPr>
        <p:spPr>
          <a:xfrm>
            <a:off x="0" y="1187583"/>
            <a:ext cx="9144000" cy="1169551"/>
          </a:xfrm>
          <a:prstGeom prst="rect">
            <a:avLst/>
          </a:prstGeom>
          <a:noFill/>
        </p:spPr>
        <p:txBody>
          <a:bodyPr wrap="square" rtlCol="0">
            <a:spAutoFit/>
          </a:bodyPr>
          <a:lstStyle/>
          <a:p>
            <a:pPr algn="just">
              <a:lnSpc>
                <a:spcPct val="150000"/>
              </a:lnSpc>
            </a:pPr>
            <a:r>
              <a:rPr lang="en-US" sz="2400" dirty="0" smtClean="0">
                <a:latin typeface="Century Gothic"/>
                <a:cs typeface="Century Gothic"/>
              </a:rPr>
              <a:t>A problem/solution structure explains a problem and its solution(s).</a:t>
            </a:r>
            <a:endParaRPr lang="en-US" sz="2400" dirty="0">
              <a:latin typeface="Century Gothic"/>
              <a:cs typeface="Century Gothic"/>
            </a:endParaRPr>
          </a:p>
        </p:txBody>
      </p:sp>
      <p:sp>
        <p:nvSpPr>
          <p:cNvPr id="2" name="Right Arrow 1"/>
          <p:cNvSpPr/>
          <p:nvPr/>
        </p:nvSpPr>
        <p:spPr>
          <a:xfrm>
            <a:off x="3800194" y="3788254"/>
            <a:ext cx="1576457" cy="1346692"/>
          </a:xfrm>
          <a:prstGeom prst="rightArrow">
            <a:avLst/>
          </a:prstGeom>
          <a:solidFill>
            <a:srgbClr val="FF66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p:cNvGrpSpPr/>
          <p:nvPr/>
        </p:nvGrpSpPr>
        <p:grpSpPr>
          <a:xfrm>
            <a:off x="385185" y="3004901"/>
            <a:ext cx="2923262" cy="2918344"/>
            <a:chOff x="343297" y="3004901"/>
            <a:chExt cx="2923262" cy="2918344"/>
          </a:xfrm>
        </p:grpSpPr>
        <p:sp>
          <p:nvSpPr>
            <p:cNvPr id="24" name="Rectangle 23"/>
            <p:cNvSpPr/>
            <p:nvPr/>
          </p:nvSpPr>
          <p:spPr>
            <a:xfrm rot="5400000">
              <a:off x="345756" y="3002442"/>
              <a:ext cx="2918344" cy="2923262"/>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43297" y="3004901"/>
              <a:ext cx="2923262" cy="646331"/>
            </a:xfrm>
            <a:prstGeom prst="rect">
              <a:avLst/>
            </a:prstGeom>
            <a:noFill/>
          </p:spPr>
          <p:txBody>
            <a:bodyPr wrap="square" rtlCol="0">
              <a:spAutoFit/>
            </a:bodyPr>
            <a:lstStyle/>
            <a:p>
              <a:pPr algn="ctr"/>
              <a:r>
                <a:rPr lang="en-US" sz="3600" dirty="0" smtClean="0">
                  <a:latin typeface="Century Gothic"/>
                  <a:cs typeface="Century Gothic"/>
                </a:rPr>
                <a:t>problem</a:t>
              </a:r>
              <a:endParaRPr lang="en-US" sz="3600" dirty="0">
                <a:latin typeface="Century Gothic"/>
                <a:cs typeface="Century Gothic"/>
              </a:endParaRPr>
            </a:p>
          </p:txBody>
        </p:sp>
      </p:grpSp>
      <p:grpSp>
        <p:nvGrpSpPr>
          <p:cNvPr id="7" name="Group 6"/>
          <p:cNvGrpSpPr/>
          <p:nvPr/>
        </p:nvGrpSpPr>
        <p:grpSpPr>
          <a:xfrm>
            <a:off x="5910286" y="3004901"/>
            <a:ext cx="2923262" cy="2918346"/>
            <a:chOff x="5910286" y="3004901"/>
            <a:chExt cx="2923262" cy="2918346"/>
          </a:xfrm>
        </p:grpSpPr>
        <p:sp>
          <p:nvSpPr>
            <p:cNvPr id="26" name="Rectangle 25"/>
            <p:cNvSpPr/>
            <p:nvPr/>
          </p:nvSpPr>
          <p:spPr>
            <a:xfrm rot="5400000">
              <a:off x="5912744" y="3002443"/>
              <a:ext cx="2918346" cy="292326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910286" y="3015850"/>
              <a:ext cx="2923262" cy="646331"/>
            </a:xfrm>
            <a:prstGeom prst="rect">
              <a:avLst/>
            </a:prstGeom>
            <a:noFill/>
          </p:spPr>
          <p:txBody>
            <a:bodyPr wrap="square" rtlCol="0">
              <a:spAutoFit/>
            </a:bodyPr>
            <a:lstStyle/>
            <a:p>
              <a:pPr algn="ctr"/>
              <a:r>
                <a:rPr lang="en-US" sz="3600" dirty="0" smtClean="0">
                  <a:latin typeface="Century Gothic"/>
                  <a:cs typeface="Century Gothic"/>
                </a:rPr>
                <a:t>solution</a:t>
              </a:r>
              <a:endParaRPr lang="en-US" sz="3600" dirty="0">
                <a:latin typeface="Century Gothic"/>
                <a:cs typeface="Century Gothic"/>
              </a:endParaRPr>
            </a:p>
          </p:txBody>
        </p:sp>
      </p:grpSp>
      <p:sp>
        <p:nvSpPr>
          <p:cNvPr id="11" name="TextBox 10"/>
          <p:cNvSpPr txBox="1"/>
          <p:nvPr/>
        </p:nvSpPr>
        <p:spPr>
          <a:xfrm>
            <a:off x="4457947" y="7465463"/>
            <a:ext cx="834946" cy="1569660"/>
          </a:xfrm>
          <a:prstGeom prst="rect">
            <a:avLst/>
          </a:prstGeom>
          <a:noFill/>
        </p:spPr>
        <p:txBody>
          <a:bodyPr wrap="square" rtlCol="0">
            <a:spAutoFit/>
          </a:bodyPr>
          <a:lstStyle/>
          <a:p>
            <a:pPr algn="ctr"/>
            <a:r>
              <a:rPr lang="en-US" sz="9600" dirty="0" smtClean="0">
                <a:ln w="19050" cmpd="sng">
                  <a:solidFill>
                    <a:schemeClr val="tx1"/>
                  </a:solidFill>
                </a:ln>
                <a:noFill/>
                <a:latin typeface="Cooper Black"/>
                <a:cs typeface="Cooper Black"/>
              </a:rPr>
              <a:t>?</a:t>
            </a:r>
            <a:endParaRPr lang="en-US" sz="9600" dirty="0">
              <a:ln w="19050" cmpd="sng">
                <a:solidFill>
                  <a:schemeClr val="tx1"/>
                </a:solidFill>
              </a:ln>
              <a:noFill/>
              <a:latin typeface="Cooper Black"/>
              <a:cs typeface="Cooper Black"/>
            </a:endParaRPr>
          </a:p>
        </p:txBody>
      </p:sp>
      <p:sp>
        <p:nvSpPr>
          <p:cNvPr id="12" name="TextBox 11"/>
          <p:cNvSpPr txBox="1"/>
          <p:nvPr/>
        </p:nvSpPr>
        <p:spPr>
          <a:xfrm>
            <a:off x="4610347" y="7617863"/>
            <a:ext cx="834946" cy="1569660"/>
          </a:xfrm>
          <a:prstGeom prst="rect">
            <a:avLst/>
          </a:prstGeom>
          <a:noFill/>
        </p:spPr>
        <p:txBody>
          <a:bodyPr wrap="square" rtlCol="0">
            <a:spAutoFit/>
          </a:bodyPr>
          <a:lstStyle/>
          <a:p>
            <a:pPr algn="ctr"/>
            <a:r>
              <a:rPr lang="en-US" sz="9600" dirty="0" smtClean="0">
                <a:ln w="19050" cmpd="sng">
                  <a:solidFill>
                    <a:schemeClr val="tx1"/>
                  </a:solidFill>
                </a:ln>
                <a:noFill/>
                <a:latin typeface="Cooper Black"/>
                <a:cs typeface="Cooper Black"/>
              </a:rPr>
              <a:t>?</a:t>
            </a:r>
            <a:endParaRPr lang="en-US" sz="9600" dirty="0">
              <a:ln w="19050" cmpd="sng">
                <a:solidFill>
                  <a:schemeClr val="tx1"/>
                </a:solidFill>
              </a:ln>
              <a:noFill/>
              <a:latin typeface="Cooper Black"/>
              <a:cs typeface="Cooper Black"/>
            </a:endParaRPr>
          </a:p>
        </p:txBody>
      </p:sp>
      <p:sp>
        <p:nvSpPr>
          <p:cNvPr id="13" name="TextBox 12"/>
          <p:cNvSpPr txBox="1"/>
          <p:nvPr/>
        </p:nvSpPr>
        <p:spPr>
          <a:xfrm>
            <a:off x="4762747" y="7770263"/>
            <a:ext cx="834946" cy="1569660"/>
          </a:xfrm>
          <a:prstGeom prst="rect">
            <a:avLst/>
          </a:prstGeom>
          <a:noFill/>
        </p:spPr>
        <p:txBody>
          <a:bodyPr wrap="square" rtlCol="0">
            <a:spAutoFit/>
          </a:bodyPr>
          <a:lstStyle/>
          <a:p>
            <a:pPr algn="ctr"/>
            <a:r>
              <a:rPr lang="en-US" sz="9600" dirty="0" smtClean="0">
                <a:ln w="19050" cmpd="sng">
                  <a:solidFill>
                    <a:schemeClr val="tx1"/>
                  </a:solidFill>
                </a:ln>
                <a:noFill/>
                <a:latin typeface="Cooper Black"/>
                <a:cs typeface="Cooper Black"/>
              </a:rPr>
              <a:t>?</a:t>
            </a:r>
            <a:endParaRPr lang="en-US" sz="9600" dirty="0">
              <a:ln w="19050" cmpd="sng">
                <a:solidFill>
                  <a:schemeClr val="tx1"/>
                </a:solidFill>
              </a:ln>
              <a:noFill/>
              <a:latin typeface="Cooper Black"/>
              <a:cs typeface="Cooper Black"/>
            </a:endParaRPr>
          </a:p>
        </p:txBody>
      </p:sp>
      <p:sp>
        <p:nvSpPr>
          <p:cNvPr id="8" name="TextBox 7"/>
          <p:cNvSpPr txBox="1"/>
          <p:nvPr/>
        </p:nvSpPr>
        <p:spPr>
          <a:xfrm>
            <a:off x="919600" y="3519844"/>
            <a:ext cx="1872043" cy="2400657"/>
          </a:xfrm>
          <a:prstGeom prst="rect">
            <a:avLst/>
          </a:prstGeom>
          <a:noFill/>
        </p:spPr>
        <p:txBody>
          <a:bodyPr wrap="square" rtlCol="0">
            <a:spAutoFit/>
          </a:bodyPr>
          <a:lstStyle/>
          <a:p>
            <a:pPr algn="ctr"/>
            <a:r>
              <a:rPr lang="en-US" sz="15000" dirty="0" smtClean="0">
                <a:latin typeface="Cooper Black"/>
                <a:cs typeface="Cooper Black"/>
              </a:rPr>
              <a:t>?</a:t>
            </a:r>
            <a:endParaRPr lang="en-US" sz="15000" dirty="0">
              <a:latin typeface="Cooper Black"/>
              <a:cs typeface="Cooper Black"/>
            </a:endParaRPr>
          </a:p>
        </p:txBody>
      </p:sp>
      <p:sp>
        <p:nvSpPr>
          <p:cNvPr id="15" name="TextBox 14"/>
          <p:cNvSpPr txBox="1"/>
          <p:nvPr/>
        </p:nvSpPr>
        <p:spPr>
          <a:xfrm>
            <a:off x="6447281" y="3519844"/>
            <a:ext cx="1872043" cy="2400657"/>
          </a:xfrm>
          <a:prstGeom prst="rect">
            <a:avLst/>
          </a:prstGeom>
          <a:noFill/>
        </p:spPr>
        <p:txBody>
          <a:bodyPr wrap="square" rtlCol="0">
            <a:spAutoFit/>
          </a:bodyPr>
          <a:lstStyle/>
          <a:p>
            <a:pPr algn="ctr"/>
            <a:r>
              <a:rPr lang="en-US" sz="15000" dirty="0" smtClean="0">
                <a:latin typeface="Cooper Black"/>
                <a:cs typeface="Cooper Black"/>
              </a:rPr>
              <a:t>!</a:t>
            </a:r>
            <a:endParaRPr lang="en-US" sz="15000" dirty="0">
              <a:latin typeface="Cooper Black"/>
              <a:cs typeface="Cooper Black"/>
            </a:endParaRPr>
          </a:p>
        </p:txBody>
      </p:sp>
    </p:spTree>
    <p:extLst>
      <p:ext uri="{BB962C8B-B14F-4D97-AF65-F5344CB8AC3E}">
        <p14:creationId xmlns:p14="http://schemas.microsoft.com/office/powerpoint/2010/main" val="185311048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87583"/>
            <a:ext cx="9144000" cy="5601532"/>
          </a:xfrm>
          <a:prstGeom prst="rect">
            <a:avLst/>
          </a:prstGeom>
          <a:noFill/>
        </p:spPr>
        <p:txBody>
          <a:bodyPr wrap="square" rtlCol="0">
            <a:spAutoFit/>
          </a:bodyPr>
          <a:lstStyle/>
          <a:p>
            <a:pPr>
              <a:lnSpc>
                <a:spcPct val="150000"/>
              </a:lnSpc>
            </a:pPr>
            <a:r>
              <a:rPr lang="en-US" sz="2400" b="1" dirty="0" smtClean="0">
                <a:latin typeface="Century Gothic"/>
                <a:cs typeface="Century Gothic"/>
              </a:rPr>
              <a:t>Here’s a paragraph that explores a problem and its solution.</a:t>
            </a:r>
          </a:p>
          <a:p>
            <a:endParaRPr lang="en-US" sz="2400" dirty="0">
              <a:latin typeface="Century Gothic"/>
              <a:cs typeface="Century Gothic"/>
            </a:endParaRPr>
          </a:p>
          <a:p>
            <a:pPr algn="just">
              <a:lnSpc>
                <a:spcPct val="150000"/>
              </a:lnSpc>
            </a:pPr>
            <a:r>
              <a:rPr lang="en-US" sz="2400" dirty="0" smtClean="0">
                <a:latin typeface="Century Gothic"/>
                <a:cs typeface="Century Gothic"/>
              </a:rPr>
              <a:t>	In the 1990’s, the Ojibwa became concerned that mining practices in White Pine, Michigan, would damage the environment. When they learned that sulfuric acid was being shipped to the mine, members of the tribe made requests for a safety inspection, blocked the railway, and attended public meetings. The mining company faced a long legal battle with the Ojibwa. Consequently, the mine was closed.</a:t>
            </a:r>
          </a:p>
        </p:txBody>
      </p:sp>
      <p:sp>
        <p:nvSpPr>
          <p:cNvPr id="6" name="TextBox 5"/>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Problem and Solution</a:t>
            </a:r>
            <a:endParaRPr lang="en-US" sz="3600" dirty="0">
              <a:latin typeface="Century Gothic"/>
              <a:cs typeface="Century Gothic"/>
            </a:endParaRPr>
          </a:p>
        </p:txBody>
      </p:sp>
    </p:spTree>
    <p:extLst>
      <p:ext uri="{BB962C8B-B14F-4D97-AF65-F5344CB8AC3E}">
        <p14:creationId xmlns:p14="http://schemas.microsoft.com/office/powerpoint/2010/main" val="362936295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87583"/>
            <a:ext cx="9144000" cy="4493537"/>
          </a:xfrm>
          <a:prstGeom prst="rect">
            <a:avLst/>
          </a:prstGeom>
          <a:noFill/>
        </p:spPr>
        <p:txBody>
          <a:bodyPr wrap="square" rtlCol="0">
            <a:spAutoFit/>
          </a:bodyPr>
          <a:lstStyle/>
          <a:p>
            <a:pPr algn="just">
              <a:lnSpc>
                <a:spcPct val="150000"/>
              </a:lnSpc>
            </a:pPr>
            <a:r>
              <a:rPr lang="en-US" sz="2400" dirty="0" smtClean="0">
                <a:latin typeface="Century Gothic"/>
                <a:cs typeface="Century Gothic"/>
              </a:rPr>
              <a:t>	In the 1990’s, the Ojibwa became concerned that mining practices in White Pine, Michigan, would damage the environment. When they learned that sulfuric acid was being shipped to the mine, members of the tribe made requests for a safety inspection, blocked the railway, and attended public meetings. The mining company faced a long legal battle with the Ojibwa. Consequently, the mine was closed.</a:t>
            </a:r>
          </a:p>
        </p:txBody>
      </p:sp>
      <p:sp>
        <p:nvSpPr>
          <p:cNvPr id="6" name="TextBox 5"/>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Problem and Solution</a:t>
            </a:r>
            <a:endParaRPr lang="en-US" sz="3600" dirty="0">
              <a:latin typeface="Century Gothic"/>
              <a:cs typeface="Century Gothic"/>
            </a:endParaRPr>
          </a:p>
        </p:txBody>
      </p:sp>
      <p:cxnSp>
        <p:nvCxnSpPr>
          <p:cNvPr id="7" name="Straight Arrow Connector 6"/>
          <p:cNvCxnSpPr/>
          <p:nvPr/>
        </p:nvCxnSpPr>
        <p:spPr>
          <a:xfrm flipV="1">
            <a:off x="4521367" y="5255382"/>
            <a:ext cx="1499824" cy="710405"/>
          </a:xfrm>
          <a:prstGeom prst="straightConnector1">
            <a:avLst/>
          </a:prstGeom>
          <a:ln w="762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Oval 7"/>
          <p:cNvSpPr/>
          <p:nvPr/>
        </p:nvSpPr>
        <p:spPr>
          <a:xfrm>
            <a:off x="5265808" y="4598461"/>
            <a:ext cx="2375634" cy="562950"/>
          </a:xfrm>
          <a:prstGeom prst="ellipse">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328429" y="5884581"/>
            <a:ext cx="8506301" cy="830997"/>
          </a:xfrm>
          <a:prstGeom prst="rect">
            <a:avLst/>
          </a:prstGeom>
          <a:solidFill>
            <a:srgbClr val="FFFF00"/>
          </a:solidFill>
          <a:ln w="28575" cmpd="sng">
            <a:solidFill>
              <a:srgbClr val="000000"/>
            </a:solidFill>
          </a:ln>
        </p:spPr>
        <p:txBody>
          <a:bodyPr wrap="square" rtlCol="0">
            <a:spAutoFit/>
          </a:bodyPr>
          <a:lstStyle/>
          <a:p>
            <a:pPr algn="ctr"/>
            <a:r>
              <a:rPr lang="en-US" sz="2400" dirty="0" smtClean="0">
                <a:latin typeface="Century Gothic"/>
                <a:cs typeface="Century Gothic"/>
              </a:rPr>
              <a:t>Words like </a:t>
            </a:r>
            <a:r>
              <a:rPr lang="en-US" sz="2400" i="1" dirty="0" smtClean="0">
                <a:latin typeface="Century Gothic"/>
                <a:cs typeface="Century Gothic"/>
              </a:rPr>
              <a:t>problem</a:t>
            </a:r>
            <a:r>
              <a:rPr lang="en-US" sz="2400" dirty="0" smtClean="0">
                <a:latin typeface="Century Gothic"/>
                <a:cs typeface="Century Gothic"/>
              </a:rPr>
              <a:t>, </a:t>
            </a:r>
            <a:r>
              <a:rPr lang="en-US" sz="2400" i="1" dirty="0" smtClean="0">
                <a:latin typeface="Century Gothic"/>
                <a:cs typeface="Century Gothic"/>
              </a:rPr>
              <a:t>solution</a:t>
            </a:r>
            <a:r>
              <a:rPr lang="en-US" sz="2400" dirty="0" smtClean="0">
                <a:latin typeface="Century Gothic"/>
                <a:cs typeface="Century Gothic"/>
              </a:rPr>
              <a:t>, </a:t>
            </a:r>
            <a:r>
              <a:rPr lang="en-US" sz="2400" i="1" dirty="0" smtClean="0">
                <a:latin typeface="Century Gothic"/>
                <a:cs typeface="Century Gothic"/>
              </a:rPr>
              <a:t>finally</a:t>
            </a:r>
            <a:r>
              <a:rPr lang="en-US" sz="2400" dirty="0" smtClean="0">
                <a:latin typeface="Century Gothic"/>
                <a:cs typeface="Century Gothic"/>
              </a:rPr>
              <a:t>, </a:t>
            </a:r>
            <a:r>
              <a:rPr lang="en-US" sz="2400" i="1" dirty="0" smtClean="0">
                <a:latin typeface="Century Gothic"/>
                <a:cs typeface="Century Gothic"/>
              </a:rPr>
              <a:t>so</a:t>
            </a:r>
            <a:r>
              <a:rPr lang="en-US" sz="2400" dirty="0" smtClean="0">
                <a:latin typeface="Century Gothic"/>
                <a:cs typeface="Century Gothic"/>
              </a:rPr>
              <a:t>, or </a:t>
            </a:r>
            <a:r>
              <a:rPr lang="en-US" sz="2400" i="1" dirty="0" smtClean="0">
                <a:latin typeface="Century Gothic"/>
                <a:cs typeface="Century Gothic"/>
              </a:rPr>
              <a:t>consequently</a:t>
            </a:r>
            <a:r>
              <a:rPr lang="en-US" sz="2400" dirty="0" smtClean="0">
                <a:latin typeface="Century Gothic"/>
                <a:cs typeface="Century Gothic"/>
              </a:rPr>
              <a:t> may be used in problem/solution texts. </a:t>
            </a:r>
            <a:endParaRPr lang="en-US" sz="2400" dirty="0">
              <a:latin typeface="Century Gothic"/>
              <a:cs typeface="Century Gothic"/>
            </a:endParaRPr>
          </a:p>
        </p:txBody>
      </p:sp>
    </p:spTree>
    <p:extLst>
      <p:ext uri="{BB962C8B-B14F-4D97-AF65-F5344CB8AC3E}">
        <p14:creationId xmlns:p14="http://schemas.microsoft.com/office/powerpoint/2010/main" val="229899791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Problem and Solution</a:t>
            </a:r>
            <a:endParaRPr lang="en-US" sz="3600" dirty="0">
              <a:latin typeface="Century Gothic"/>
              <a:cs typeface="Century Gothic"/>
            </a:endParaRPr>
          </a:p>
        </p:txBody>
      </p:sp>
      <p:sp>
        <p:nvSpPr>
          <p:cNvPr id="5" name="TextBox 4"/>
          <p:cNvSpPr txBox="1"/>
          <p:nvPr/>
        </p:nvSpPr>
        <p:spPr>
          <a:xfrm>
            <a:off x="0" y="1187583"/>
            <a:ext cx="9144000" cy="1169551"/>
          </a:xfrm>
          <a:prstGeom prst="rect">
            <a:avLst/>
          </a:prstGeom>
          <a:noFill/>
        </p:spPr>
        <p:txBody>
          <a:bodyPr wrap="square" rtlCol="0">
            <a:spAutoFit/>
          </a:bodyPr>
          <a:lstStyle/>
          <a:p>
            <a:pPr algn="just">
              <a:lnSpc>
                <a:spcPct val="150000"/>
              </a:lnSpc>
            </a:pPr>
            <a:r>
              <a:rPr lang="en-US" sz="2400" dirty="0" smtClean="0">
                <a:latin typeface="Century Gothic"/>
                <a:cs typeface="Century Gothic"/>
              </a:rPr>
              <a:t>Problem/solution texts generally include an explanation of the problem, steps taken to solve the problem, and solution.</a:t>
            </a:r>
            <a:endParaRPr lang="en-US" sz="2400" dirty="0">
              <a:latin typeface="Century Gothic"/>
              <a:cs typeface="Century Gothic"/>
            </a:endParaRPr>
          </a:p>
        </p:txBody>
      </p:sp>
      <p:sp>
        <p:nvSpPr>
          <p:cNvPr id="2" name="Right Arrow 1"/>
          <p:cNvSpPr/>
          <p:nvPr/>
        </p:nvSpPr>
        <p:spPr>
          <a:xfrm>
            <a:off x="3185758" y="2923305"/>
            <a:ext cx="2802590" cy="2997195"/>
          </a:xfrm>
          <a:prstGeom prst="rightArrow">
            <a:avLst/>
          </a:prstGeom>
          <a:solidFill>
            <a:srgbClr val="FF66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p:cNvGrpSpPr/>
          <p:nvPr/>
        </p:nvGrpSpPr>
        <p:grpSpPr>
          <a:xfrm>
            <a:off x="144337" y="3002156"/>
            <a:ext cx="2923262" cy="2918344"/>
            <a:chOff x="343297" y="3004901"/>
            <a:chExt cx="2923262" cy="2918344"/>
          </a:xfrm>
        </p:grpSpPr>
        <p:sp>
          <p:nvSpPr>
            <p:cNvPr id="24" name="Rectangle 23"/>
            <p:cNvSpPr/>
            <p:nvPr/>
          </p:nvSpPr>
          <p:spPr>
            <a:xfrm rot="5400000">
              <a:off x="345756" y="3002442"/>
              <a:ext cx="2918344" cy="2923262"/>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43297" y="3004901"/>
              <a:ext cx="2923262" cy="646331"/>
            </a:xfrm>
            <a:prstGeom prst="rect">
              <a:avLst/>
            </a:prstGeom>
            <a:noFill/>
          </p:spPr>
          <p:txBody>
            <a:bodyPr wrap="square" rtlCol="0">
              <a:spAutoFit/>
            </a:bodyPr>
            <a:lstStyle/>
            <a:p>
              <a:pPr algn="ctr"/>
              <a:r>
                <a:rPr lang="en-US" sz="3600" dirty="0" smtClean="0">
                  <a:latin typeface="Century Gothic"/>
                  <a:cs typeface="Century Gothic"/>
                </a:rPr>
                <a:t>problem</a:t>
              </a:r>
              <a:endParaRPr lang="en-US" sz="3600" dirty="0">
                <a:latin typeface="Century Gothic"/>
                <a:cs typeface="Century Gothic"/>
              </a:endParaRPr>
            </a:p>
          </p:txBody>
        </p:sp>
      </p:grpSp>
      <p:grpSp>
        <p:nvGrpSpPr>
          <p:cNvPr id="7" name="Group 6"/>
          <p:cNvGrpSpPr/>
          <p:nvPr/>
        </p:nvGrpSpPr>
        <p:grpSpPr>
          <a:xfrm>
            <a:off x="6085448" y="3004901"/>
            <a:ext cx="2923262" cy="2918346"/>
            <a:chOff x="5910286" y="3004901"/>
            <a:chExt cx="2923262" cy="2918346"/>
          </a:xfrm>
        </p:grpSpPr>
        <p:sp>
          <p:nvSpPr>
            <p:cNvPr id="26" name="Rectangle 25"/>
            <p:cNvSpPr/>
            <p:nvPr/>
          </p:nvSpPr>
          <p:spPr>
            <a:xfrm rot="5400000">
              <a:off x="5912744" y="3002443"/>
              <a:ext cx="2918346" cy="292326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910286" y="3015850"/>
              <a:ext cx="2923262" cy="646331"/>
            </a:xfrm>
            <a:prstGeom prst="rect">
              <a:avLst/>
            </a:prstGeom>
            <a:noFill/>
          </p:spPr>
          <p:txBody>
            <a:bodyPr wrap="square" rtlCol="0">
              <a:spAutoFit/>
            </a:bodyPr>
            <a:lstStyle/>
            <a:p>
              <a:pPr algn="ctr"/>
              <a:r>
                <a:rPr lang="en-US" sz="3600" dirty="0" smtClean="0">
                  <a:latin typeface="Century Gothic"/>
                  <a:cs typeface="Century Gothic"/>
                </a:rPr>
                <a:t>solution</a:t>
              </a:r>
              <a:endParaRPr lang="en-US" sz="3600" dirty="0">
                <a:latin typeface="Century Gothic"/>
                <a:cs typeface="Century Gothic"/>
              </a:endParaRPr>
            </a:p>
          </p:txBody>
        </p:sp>
      </p:grpSp>
      <p:sp>
        <p:nvSpPr>
          <p:cNvPr id="11" name="TextBox 10"/>
          <p:cNvSpPr txBox="1"/>
          <p:nvPr/>
        </p:nvSpPr>
        <p:spPr>
          <a:xfrm>
            <a:off x="4457947" y="7465463"/>
            <a:ext cx="834946" cy="1569660"/>
          </a:xfrm>
          <a:prstGeom prst="rect">
            <a:avLst/>
          </a:prstGeom>
          <a:noFill/>
        </p:spPr>
        <p:txBody>
          <a:bodyPr wrap="square" rtlCol="0">
            <a:spAutoFit/>
          </a:bodyPr>
          <a:lstStyle/>
          <a:p>
            <a:pPr algn="ctr"/>
            <a:r>
              <a:rPr lang="en-US" sz="9600" dirty="0" smtClean="0">
                <a:ln w="19050" cmpd="sng">
                  <a:solidFill>
                    <a:schemeClr val="tx1"/>
                  </a:solidFill>
                </a:ln>
                <a:noFill/>
                <a:latin typeface="Cooper Black"/>
                <a:cs typeface="Cooper Black"/>
              </a:rPr>
              <a:t>?</a:t>
            </a:r>
            <a:endParaRPr lang="en-US" sz="9600" dirty="0">
              <a:ln w="19050" cmpd="sng">
                <a:solidFill>
                  <a:schemeClr val="tx1"/>
                </a:solidFill>
              </a:ln>
              <a:noFill/>
              <a:latin typeface="Cooper Black"/>
              <a:cs typeface="Cooper Black"/>
            </a:endParaRPr>
          </a:p>
        </p:txBody>
      </p:sp>
      <p:sp>
        <p:nvSpPr>
          <p:cNvPr id="12" name="TextBox 11"/>
          <p:cNvSpPr txBox="1"/>
          <p:nvPr/>
        </p:nvSpPr>
        <p:spPr>
          <a:xfrm>
            <a:off x="4610347" y="7617863"/>
            <a:ext cx="834946" cy="1569660"/>
          </a:xfrm>
          <a:prstGeom prst="rect">
            <a:avLst/>
          </a:prstGeom>
          <a:noFill/>
        </p:spPr>
        <p:txBody>
          <a:bodyPr wrap="square" rtlCol="0">
            <a:spAutoFit/>
          </a:bodyPr>
          <a:lstStyle/>
          <a:p>
            <a:pPr algn="ctr"/>
            <a:r>
              <a:rPr lang="en-US" sz="9600" dirty="0" smtClean="0">
                <a:ln w="19050" cmpd="sng">
                  <a:solidFill>
                    <a:schemeClr val="tx1"/>
                  </a:solidFill>
                </a:ln>
                <a:noFill/>
                <a:latin typeface="Cooper Black"/>
                <a:cs typeface="Cooper Black"/>
              </a:rPr>
              <a:t>?</a:t>
            </a:r>
            <a:endParaRPr lang="en-US" sz="9600" dirty="0">
              <a:ln w="19050" cmpd="sng">
                <a:solidFill>
                  <a:schemeClr val="tx1"/>
                </a:solidFill>
              </a:ln>
              <a:noFill/>
              <a:latin typeface="Cooper Black"/>
              <a:cs typeface="Cooper Black"/>
            </a:endParaRPr>
          </a:p>
        </p:txBody>
      </p:sp>
      <p:sp>
        <p:nvSpPr>
          <p:cNvPr id="13" name="TextBox 12"/>
          <p:cNvSpPr txBox="1"/>
          <p:nvPr/>
        </p:nvSpPr>
        <p:spPr>
          <a:xfrm>
            <a:off x="4762747" y="7770263"/>
            <a:ext cx="834946" cy="1569660"/>
          </a:xfrm>
          <a:prstGeom prst="rect">
            <a:avLst/>
          </a:prstGeom>
          <a:noFill/>
        </p:spPr>
        <p:txBody>
          <a:bodyPr wrap="square" rtlCol="0">
            <a:spAutoFit/>
          </a:bodyPr>
          <a:lstStyle/>
          <a:p>
            <a:pPr algn="ctr"/>
            <a:r>
              <a:rPr lang="en-US" sz="9600" dirty="0" smtClean="0">
                <a:ln w="19050" cmpd="sng">
                  <a:solidFill>
                    <a:schemeClr val="tx1"/>
                  </a:solidFill>
                </a:ln>
                <a:noFill/>
                <a:latin typeface="Cooper Black"/>
                <a:cs typeface="Cooper Black"/>
              </a:rPr>
              <a:t>?</a:t>
            </a:r>
            <a:endParaRPr lang="en-US" sz="9600" dirty="0">
              <a:ln w="19050" cmpd="sng">
                <a:solidFill>
                  <a:schemeClr val="tx1"/>
                </a:solidFill>
              </a:ln>
              <a:noFill/>
              <a:latin typeface="Cooper Black"/>
              <a:cs typeface="Cooper Black"/>
            </a:endParaRPr>
          </a:p>
        </p:txBody>
      </p:sp>
      <p:sp>
        <p:nvSpPr>
          <p:cNvPr id="10" name="TextBox 9"/>
          <p:cNvSpPr txBox="1"/>
          <p:nvPr/>
        </p:nvSpPr>
        <p:spPr>
          <a:xfrm>
            <a:off x="144337" y="3766357"/>
            <a:ext cx="2923262" cy="1200328"/>
          </a:xfrm>
          <a:prstGeom prst="rect">
            <a:avLst/>
          </a:prstGeom>
          <a:noFill/>
        </p:spPr>
        <p:txBody>
          <a:bodyPr wrap="square" rtlCol="0">
            <a:spAutoFit/>
          </a:bodyPr>
          <a:lstStyle/>
          <a:p>
            <a:pPr algn="ctr"/>
            <a:r>
              <a:rPr lang="en-US" sz="2400" dirty="0" smtClean="0">
                <a:latin typeface="Century Gothic"/>
                <a:cs typeface="Century Gothic"/>
              </a:rPr>
              <a:t>mining practices could harm environment</a:t>
            </a:r>
            <a:endParaRPr lang="en-US" sz="2400" dirty="0">
              <a:latin typeface="Century Gothic"/>
              <a:cs typeface="Century Gothic"/>
            </a:endParaRPr>
          </a:p>
        </p:txBody>
      </p:sp>
      <p:sp>
        <p:nvSpPr>
          <p:cNvPr id="17" name="TextBox 16"/>
          <p:cNvSpPr txBox="1"/>
          <p:nvPr/>
        </p:nvSpPr>
        <p:spPr>
          <a:xfrm>
            <a:off x="3185758" y="3727872"/>
            <a:ext cx="2259535" cy="1409617"/>
          </a:xfrm>
          <a:prstGeom prst="rect">
            <a:avLst/>
          </a:prstGeom>
          <a:noFill/>
        </p:spPr>
        <p:txBody>
          <a:bodyPr wrap="square" rtlCol="0">
            <a:spAutoFit/>
          </a:bodyPr>
          <a:lstStyle/>
          <a:p>
            <a:pPr algn="ctr">
              <a:lnSpc>
                <a:spcPct val="120000"/>
              </a:lnSpc>
            </a:pPr>
            <a:r>
              <a:rPr lang="en-US" sz="2400" dirty="0" smtClean="0">
                <a:latin typeface="Century Gothic"/>
                <a:cs typeface="Century Gothic"/>
              </a:rPr>
              <a:t>requests</a:t>
            </a:r>
          </a:p>
          <a:p>
            <a:pPr algn="ctr">
              <a:lnSpc>
                <a:spcPct val="120000"/>
              </a:lnSpc>
            </a:pPr>
            <a:r>
              <a:rPr lang="en-US" sz="2400" dirty="0" smtClean="0">
                <a:latin typeface="Century Gothic"/>
                <a:cs typeface="Century Gothic"/>
              </a:rPr>
              <a:t>blockade</a:t>
            </a:r>
          </a:p>
          <a:p>
            <a:pPr algn="ctr">
              <a:lnSpc>
                <a:spcPct val="120000"/>
              </a:lnSpc>
            </a:pPr>
            <a:r>
              <a:rPr lang="en-US" sz="2400" dirty="0" smtClean="0">
                <a:latin typeface="Century Gothic"/>
                <a:cs typeface="Century Gothic"/>
              </a:rPr>
              <a:t>meetings</a:t>
            </a:r>
            <a:endParaRPr lang="en-US" sz="2400" dirty="0">
              <a:latin typeface="Century Gothic"/>
              <a:cs typeface="Century Gothic"/>
            </a:endParaRPr>
          </a:p>
        </p:txBody>
      </p:sp>
      <p:sp>
        <p:nvSpPr>
          <p:cNvPr id="18" name="TextBox 17"/>
          <p:cNvSpPr txBox="1"/>
          <p:nvPr/>
        </p:nvSpPr>
        <p:spPr>
          <a:xfrm>
            <a:off x="6085448" y="3918757"/>
            <a:ext cx="2923262" cy="830997"/>
          </a:xfrm>
          <a:prstGeom prst="rect">
            <a:avLst/>
          </a:prstGeom>
          <a:noFill/>
        </p:spPr>
        <p:txBody>
          <a:bodyPr wrap="square" rtlCol="0">
            <a:spAutoFit/>
          </a:bodyPr>
          <a:lstStyle/>
          <a:p>
            <a:pPr algn="ctr"/>
            <a:r>
              <a:rPr lang="en-US" sz="2400" dirty="0" smtClean="0">
                <a:latin typeface="Century Gothic"/>
                <a:cs typeface="Century Gothic"/>
              </a:rPr>
              <a:t>mine was closed by company</a:t>
            </a:r>
            <a:endParaRPr lang="en-US" sz="2400" dirty="0">
              <a:latin typeface="Century Gothic"/>
              <a:cs typeface="Century Gothic"/>
            </a:endParaRPr>
          </a:p>
        </p:txBody>
      </p:sp>
    </p:spTree>
    <p:extLst>
      <p:ext uri="{BB962C8B-B14F-4D97-AF65-F5344CB8AC3E}">
        <p14:creationId xmlns:p14="http://schemas.microsoft.com/office/powerpoint/2010/main" val="186141559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p:bldP spid="17" grpId="0"/>
      <p:bldP spid="1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Let’s Review</a:t>
            </a:r>
            <a:endParaRPr lang="en-US" sz="3600" dirty="0">
              <a:latin typeface="Century Gothic"/>
              <a:cs typeface="Century Gothic"/>
            </a:endParaRPr>
          </a:p>
        </p:txBody>
      </p:sp>
      <p:grpSp>
        <p:nvGrpSpPr>
          <p:cNvPr id="9" name="Group 8"/>
          <p:cNvGrpSpPr/>
          <p:nvPr/>
        </p:nvGrpSpPr>
        <p:grpSpPr>
          <a:xfrm>
            <a:off x="152119" y="2018064"/>
            <a:ext cx="3712391" cy="3664318"/>
            <a:chOff x="250648" y="1938688"/>
            <a:chExt cx="2092143" cy="2523800"/>
          </a:xfrm>
        </p:grpSpPr>
        <p:pic>
          <p:nvPicPr>
            <p:cNvPr id="10" name="Picture 9" descr="Screen Shot 2015-07-15 at 3.49.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648" y="2385130"/>
              <a:ext cx="2092143" cy="2077358"/>
            </a:xfrm>
            <a:prstGeom prst="rect">
              <a:avLst/>
            </a:prstGeom>
          </p:spPr>
        </p:pic>
        <p:sp>
          <p:nvSpPr>
            <p:cNvPr id="11" name="TextBox 10"/>
            <p:cNvSpPr txBox="1"/>
            <p:nvPr/>
          </p:nvSpPr>
          <p:spPr>
            <a:xfrm>
              <a:off x="250648" y="1938688"/>
              <a:ext cx="1993614" cy="461665"/>
            </a:xfrm>
            <a:prstGeom prst="rect">
              <a:avLst/>
            </a:prstGeom>
            <a:noFill/>
          </p:spPr>
          <p:txBody>
            <a:bodyPr wrap="square" rtlCol="0">
              <a:spAutoFit/>
            </a:bodyPr>
            <a:lstStyle/>
            <a:p>
              <a:pPr algn="ctr"/>
              <a:r>
                <a:rPr lang="en-US" sz="2400" dirty="0" smtClean="0">
                  <a:latin typeface="Century Gothic"/>
                  <a:cs typeface="Century Gothic"/>
                </a:rPr>
                <a:t>Description</a:t>
              </a:r>
              <a:endParaRPr lang="en-US" sz="2400" dirty="0">
                <a:latin typeface="Century Gothic"/>
                <a:cs typeface="Century Gothic"/>
              </a:endParaRPr>
            </a:p>
          </p:txBody>
        </p:sp>
      </p:grpSp>
      <p:sp>
        <p:nvSpPr>
          <p:cNvPr id="2" name="TextBox 1"/>
          <p:cNvSpPr txBox="1"/>
          <p:nvPr/>
        </p:nvSpPr>
        <p:spPr>
          <a:xfrm>
            <a:off x="3963039" y="1508396"/>
            <a:ext cx="4970219" cy="4524315"/>
          </a:xfrm>
          <a:prstGeom prst="rect">
            <a:avLst/>
          </a:prstGeom>
          <a:noFill/>
        </p:spPr>
        <p:txBody>
          <a:bodyPr wrap="square" rtlCol="0">
            <a:spAutoFit/>
          </a:bodyPr>
          <a:lstStyle/>
          <a:p>
            <a:pPr marL="342900" indent="-342900">
              <a:buFont typeface="Arial"/>
              <a:buChar char="•"/>
            </a:pPr>
            <a:r>
              <a:rPr lang="en-US" sz="2400" dirty="0" smtClean="0">
                <a:latin typeface="Century Gothic"/>
                <a:cs typeface="Century Gothic"/>
              </a:rPr>
              <a:t>A description describes each part in logical order.</a:t>
            </a:r>
          </a:p>
          <a:p>
            <a:endParaRPr lang="en-US" sz="2400" dirty="0" smtClean="0">
              <a:latin typeface="Century Gothic"/>
              <a:cs typeface="Century Gothic"/>
            </a:endParaRPr>
          </a:p>
          <a:p>
            <a:pPr marL="342900" indent="-342900" algn="just">
              <a:buFont typeface="Arial"/>
              <a:buChar char="•"/>
            </a:pPr>
            <a:r>
              <a:rPr lang="en-US" sz="2400" dirty="0" smtClean="0">
                <a:latin typeface="Century Gothic"/>
                <a:cs typeface="Century Gothic"/>
              </a:rPr>
              <a:t>To identify descriptive text, look for a set of facts about a specific person, place, event, etc.</a:t>
            </a:r>
          </a:p>
          <a:p>
            <a:pPr algn="just"/>
            <a:endParaRPr lang="en-US" sz="2400" dirty="0" smtClean="0">
              <a:latin typeface="Century Gothic"/>
              <a:cs typeface="Century Gothic"/>
            </a:endParaRPr>
          </a:p>
          <a:p>
            <a:pPr marL="342900" indent="-342900" algn="just">
              <a:buFont typeface="Arial"/>
              <a:buChar char="•"/>
            </a:pPr>
            <a:r>
              <a:rPr lang="en-US" sz="2400" dirty="0" smtClean="0">
                <a:latin typeface="Century Gothic"/>
                <a:cs typeface="Century Gothic"/>
              </a:rPr>
              <a:t>A description may give examples and sometimes uses terms like </a:t>
            </a:r>
            <a:r>
              <a:rPr lang="en-US" sz="2400" i="1" dirty="0" smtClean="0">
                <a:latin typeface="Century Gothic"/>
                <a:cs typeface="Century Gothic"/>
              </a:rPr>
              <a:t>for example</a:t>
            </a:r>
            <a:r>
              <a:rPr lang="en-US" sz="2400" dirty="0" smtClean="0">
                <a:latin typeface="Century Gothic"/>
                <a:cs typeface="Century Gothic"/>
              </a:rPr>
              <a:t> or </a:t>
            </a:r>
            <a:r>
              <a:rPr lang="en-US" sz="2400" i="1" dirty="0" smtClean="0">
                <a:latin typeface="Century Gothic"/>
                <a:cs typeface="Century Gothic"/>
              </a:rPr>
              <a:t>to illustrate</a:t>
            </a:r>
            <a:r>
              <a:rPr lang="en-US" sz="2400" dirty="0" smtClean="0">
                <a:latin typeface="Century Gothic"/>
                <a:cs typeface="Century Gothic"/>
              </a:rPr>
              <a:t>.</a:t>
            </a:r>
          </a:p>
        </p:txBody>
      </p:sp>
    </p:spTree>
    <p:extLst>
      <p:ext uri="{BB962C8B-B14F-4D97-AF65-F5344CB8AC3E}">
        <p14:creationId xmlns:p14="http://schemas.microsoft.com/office/powerpoint/2010/main" val="130430515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Let’s Review</a:t>
            </a:r>
            <a:endParaRPr lang="en-US" sz="3600" dirty="0">
              <a:latin typeface="Century Gothic"/>
              <a:cs typeface="Century Gothic"/>
            </a:endParaRPr>
          </a:p>
        </p:txBody>
      </p:sp>
      <p:sp>
        <p:nvSpPr>
          <p:cNvPr id="2" name="TextBox 1"/>
          <p:cNvSpPr txBox="1"/>
          <p:nvPr/>
        </p:nvSpPr>
        <p:spPr>
          <a:xfrm>
            <a:off x="361272" y="1358338"/>
            <a:ext cx="8451562" cy="3046988"/>
          </a:xfrm>
          <a:prstGeom prst="rect">
            <a:avLst/>
          </a:prstGeom>
          <a:noFill/>
        </p:spPr>
        <p:txBody>
          <a:bodyPr wrap="square" rtlCol="0">
            <a:spAutoFit/>
          </a:bodyPr>
          <a:lstStyle/>
          <a:p>
            <a:pPr marL="342900" indent="-342900" algn="just">
              <a:buFont typeface="Arial"/>
              <a:buChar char="•"/>
            </a:pPr>
            <a:r>
              <a:rPr lang="en-US" sz="2400" dirty="0" smtClean="0">
                <a:latin typeface="Century Gothic"/>
                <a:cs typeface="Century Gothic"/>
              </a:rPr>
              <a:t>A sequence, or chronology, explains what happened in time order.</a:t>
            </a:r>
          </a:p>
          <a:p>
            <a:pPr marL="342900" indent="-342900" algn="just">
              <a:buFont typeface="Arial"/>
              <a:buChar char="•"/>
            </a:pPr>
            <a:endParaRPr lang="en-US" sz="2400" dirty="0" smtClean="0">
              <a:latin typeface="Century Gothic"/>
              <a:cs typeface="Century Gothic"/>
            </a:endParaRPr>
          </a:p>
          <a:p>
            <a:pPr marL="342900" indent="-342900" algn="just">
              <a:buFont typeface="Arial"/>
              <a:buChar char="•"/>
            </a:pPr>
            <a:r>
              <a:rPr lang="en-US" sz="2400" dirty="0" smtClean="0">
                <a:latin typeface="Century Gothic"/>
                <a:cs typeface="Century Gothic"/>
              </a:rPr>
              <a:t>Events in a sequence may be placed along a timeline.</a:t>
            </a:r>
          </a:p>
          <a:p>
            <a:pPr marL="342900" indent="-342900" algn="just">
              <a:buFont typeface="Arial"/>
              <a:buChar char="•"/>
            </a:pPr>
            <a:endParaRPr lang="en-US" sz="2400" dirty="0">
              <a:latin typeface="Century Gothic"/>
              <a:cs typeface="Century Gothic"/>
            </a:endParaRPr>
          </a:p>
          <a:p>
            <a:pPr marL="342900" indent="-342900" algn="just">
              <a:buFont typeface="Arial"/>
              <a:buChar char="•"/>
            </a:pPr>
            <a:r>
              <a:rPr lang="en-US" sz="2400" dirty="0" smtClean="0">
                <a:latin typeface="Century Gothic"/>
                <a:cs typeface="Century Gothic"/>
              </a:rPr>
              <a:t>Look for words that show order, time, or dates.</a:t>
            </a:r>
          </a:p>
          <a:p>
            <a:pPr algn="just"/>
            <a:endParaRPr lang="en-US" sz="2400" dirty="0">
              <a:latin typeface="Century Gothic"/>
              <a:cs typeface="Century Gothic"/>
            </a:endParaRPr>
          </a:p>
        </p:txBody>
      </p:sp>
      <p:grpSp>
        <p:nvGrpSpPr>
          <p:cNvPr id="7" name="Group 6"/>
          <p:cNvGrpSpPr/>
          <p:nvPr/>
        </p:nvGrpSpPr>
        <p:grpSpPr>
          <a:xfrm>
            <a:off x="455695" y="4499921"/>
            <a:ext cx="8232610" cy="1926973"/>
            <a:chOff x="2577431" y="2305114"/>
            <a:chExt cx="3989139" cy="1366596"/>
          </a:xfrm>
        </p:grpSpPr>
        <p:pic>
          <p:nvPicPr>
            <p:cNvPr id="8" name="Picture 7" descr="Screen Shot 2015-07-15 at 3.49.5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7431" y="2963805"/>
              <a:ext cx="3989139" cy="707905"/>
            </a:xfrm>
            <a:prstGeom prst="rect">
              <a:avLst/>
            </a:prstGeom>
          </p:spPr>
        </p:pic>
        <p:sp>
          <p:nvSpPr>
            <p:cNvPr id="12" name="TextBox 11"/>
            <p:cNvSpPr txBox="1"/>
            <p:nvPr/>
          </p:nvSpPr>
          <p:spPr>
            <a:xfrm>
              <a:off x="3577857" y="2305114"/>
              <a:ext cx="1993614" cy="461665"/>
            </a:xfrm>
            <a:prstGeom prst="rect">
              <a:avLst/>
            </a:prstGeom>
            <a:noFill/>
          </p:spPr>
          <p:txBody>
            <a:bodyPr wrap="square" rtlCol="0">
              <a:spAutoFit/>
            </a:bodyPr>
            <a:lstStyle/>
            <a:p>
              <a:pPr algn="ctr"/>
              <a:r>
                <a:rPr lang="en-US" sz="2400" dirty="0" smtClean="0">
                  <a:latin typeface="Century Gothic"/>
                  <a:cs typeface="Century Gothic"/>
                </a:rPr>
                <a:t>Sequence</a:t>
              </a:r>
              <a:endParaRPr lang="en-US" sz="2400" dirty="0">
                <a:latin typeface="Century Gothic"/>
                <a:cs typeface="Century Gothic"/>
              </a:endParaRPr>
            </a:p>
          </p:txBody>
        </p:sp>
      </p:grpSp>
    </p:spTree>
    <p:extLst>
      <p:ext uri="{BB962C8B-B14F-4D97-AF65-F5344CB8AC3E}">
        <p14:creationId xmlns:p14="http://schemas.microsoft.com/office/powerpoint/2010/main" val="306748311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Let’s Review</a:t>
            </a:r>
            <a:endParaRPr lang="en-US" sz="3600" dirty="0">
              <a:latin typeface="Century Gothic"/>
              <a:cs typeface="Century Gothic"/>
            </a:endParaRPr>
          </a:p>
        </p:txBody>
      </p:sp>
      <p:sp>
        <p:nvSpPr>
          <p:cNvPr id="2" name="TextBox 1"/>
          <p:cNvSpPr txBox="1"/>
          <p:nvPr/>
        </p:nvSpPr>
        <p:spPr>
          <a:xfrm>
            <a:off x="3963039" y="1508396"/>
            <a:ext cx="4970219" cy="4524315"/>
          </a:xfrm>
          <a:prstGeom prst="rect">
            <a:avLst/>
          </a:prstGeom>
          <a:noFill/>
        </p:spPr>
        <p:txBody>
          <a:bodyPr wrap="square" rtlCol="0">
            <a:spAutoFit/>
          </a:bodyPr>
          <a:lstStyle/>
          <a:p>
            <a:pPr marL="342900" indent="-342900" algn="just">
              <a:buFont typeface="Arial"/>
              <a:buChar char="•"/>
            </a:pPr>
            <a:r>
              <a:rPr lang="en-US" sz="2400" dirty="0" smtClean="0">
                <a:latin typeface="Century Gothic"/>
                <a:cs typeface="Century Gothic"/>
              </a:rPr>
              <a:t>A compare and contrast structure tells similarities and differences.</a:t>
            </a:r>
          </a:p>
          <a:p>
            <a:endParaRPr lang="en-US" sz="2400" dirty="0" smtClean="0">
              <a:latin typeface="Century Gothic"/>
              <a:cs typeface="Century Gothic"/>
            </a:endParaRPr>
          </a:p>
          <a:p>
            <a:pPr marL="342900" indent="-342900" algn="just">
              <a:buFont typeface="Arial"/>
              <a:buChar char="•"/>
            </a:pPr>
            <a:r>
              <a:rPr lang="en-US" sz="2400" dirty="0" smtClean="0">
                <a:latin typeface="Century Gothic"/>
                <a:cs typeface="Century Gothic"/>
              </a:rPr>
              <a:t>Words like </a:t>
            </a:r>
            <a:r>
              <a:rPr lang="en-US" sz="2400" i="1" dirty="0" smtClean="0">
                <a:latin typeface="Century Gothic"/>
                <a:cs typeface="Century Gothic"/>
              </a:rPr>
              <a:t>both</a:t>
            </a:r>
            <a:r>
              <a:rPr lang="en-US" sz="2400" dirty="0" smtClean="0">
                <a:latin typeface="Century Gothic"/>
                <a:cs typeface="Century Gothic"/>
              </a:rPr>
              <a:t>, </a:t>
            </a:r>
            <a:r>
              <a:rPr lang="en-US" sz="2400" i="1" dirty="0" smtClean="0">
                <a:latin typeface="Century Gothic"/>
                <a:cs typeface="Century Gothic"/>
              </a:rPr>
              <a:t>same</a:t>
            </a:r>
            <a:r>
              <a:rPr lang="en-US" sz="2400" dirty="0" smtClean="0">
                <a:latin typeface="Century Gothic"/>
                <a:cs typeface="Century Gothic"/>
              </a:rPr>
              <a:t>, </a:t>
            </a:r>
            <a:r>
              <a:rPr lang="en-US" sz="2400" i="1" dirty="0" smtClean="0">
                <a:latin typeface="Century Gothic"/>
                <a:cs typeface="Century Gothic"/>
              </a:rPr>
              <a:t>like</a:t>
            </a:r>
            <a:r>
              <a:rPr lang="en-US" sz="2400" dirty="0" smtClean="0">
                <a:latin typeface="Century Gothic"/>
                <a:cs typeface="Century Gothic"/>
              </a:rPr>
              <a:t>, </a:t>
            </a:r>
            <a:r>
              <a:rPr lang="en-US" sz="2400" i="1" dirty="0" smtClean="0">
                <a:latin typeface="Century Gothic"/>
                <a:cs typeface="Century Gothic"/>
              </a:rPr>
              <a:t>too</a:t>
            </a:r>
            <a:r>
              <a:rPr lang="en-US" sz="2400" dirty="0" smtClean="0">
                <a:latin typeface="Century Gothic"/>
                <a:cs typeface="Century Gothic"/>
              </a:rPr>
              <a:t>, and </a:t>
            </a:r>
            <a:r>
              <a:rPr lang="en-US" sz="2400" i="1" dirty="0" smtClean="0">
                <a:latin typeface="Century Gothic"/>
                <a:cs typeface="Century Gothic"/>
              </a:rPr>
              <a:t>in common </a:t>
            </a:r>
            <a:r>
              <a:rPr lang="en-US" sz="2400" dirty="0" smtClean="0">
                <a:latin typeface="Century Gothic"/>
                <a:cs typeface="Century Gothic"/>
              </a:rPr>
              <a:t>may be used to compare.</a:t>
            </a:r>
          </a:p>
          <a:p>
            <a:pPr algn="just"/>
            <a:endParaRPr lang="en-US" sz="2400" dirty="0" smtClean="0">
              <a:latin typeface="Century Gothic"/>
              <a:cs typeface="Century Gothic"/>
            </a:endParaRPr>
          </a:p>
          <a:p>
            <a:pPr marL="342900" indent="-342900" algn="just">
              <a:buFont typeface="Arial"/>
              <a:buChar char="•"/>
            </a:pPr>
            <a:r>
              <a:rPr lang="en-US" sz="2400" dirty="0" smtClean="0">
                <a:latin typeface="Century Gothic"/>
                <a:cs typeface="Century Gothic"/>
              </a:rPr>
              <a:t>To contrast, words like </a:t>
            </a:r>
            <a:r>
              <a:rPr lang="en-US" sz="2400" i="1" dirty="0" smtClean="0">
                <a:latin typeface="Century Gothic"/>
                <a:cs typeface="Century Gothic"/>
              </a:rPr>
              <a:t>differ</a:t>
            </a:r>
            <a:r>
              <a:rPr lang="en-US" sz="2400" dirty="0" smtClean="0">
                <a:latin typeface="Century Gothic"/>
                <a:cs typeface="Century Gothic"/>
              </a:rPr>
              <a:t>, </a:t>
            </a:r>
            <a:r>
              <a:rPr lang="en-US" sz="2400" i="1" dirty="0" smtClean="0">
                <a:latin typeface="Century Gothic"/>
                <a:cs typeface="Century Gothic"/>
              </a:rPr>
              <a:t>although</a:t>
            </a:r>
            <a:r>
              <a:rPr lang="en-US" sz="2400" dirty="0" smtClean="0">
                <a:latin typeface="Century Gothic"/>
                <a:cs typeface="Century Gothic"/>
              </a:rPr>
              <a:t>, </a:t>
            </a:r>
            <a:r>
              <a:rPr lang="en-US" sz="2400" i="1" dirty="0" smtClean="0">
                <a:latin typeface="Century Gothic"/>
                <a:cs typeface="Century Gothic"/>
              </a:rPr>
              <a:t>conversely</a:t>
            </a:r>
            <a:r>
              <a:rPr lang="en-US" sz="2400" dirty="0" smtClean="0">
                <a:latin typeface="Century Gothic"/>
                <a:cs typeface="Century Gothic"/>
              </a:rPr>
              <a:t>, </a:t>
            </a:r>
            <a:r>
              <a:rPr lang="en-US" sz="2400" i="1" dirty="0" smtClean="0">
                <a:latin typeface="Century Gothic"/>
                <a:cs typeface="Century Gothic"/>
              </a:rPr>
              <a:t>on the other hand</a:t>
            </a:r>
            <a:r>
              <a:rPr lang="en-US" sz="2400" dirty="0" smtClean="0">
                <a:latin typeface="Century Gothic"/>
                <a:cs typeface="Century Gothic"/>
              </a:rPr>
              <a:t>, or </a:t>
            </a:r>
            <a:r>
              <a:rPr lang="en-US" sz="2400" i="1" dirty="0" smtClean="0">
                <a:latin typeface="Century Gothic"/>
                <a:cs typeface="Century Gothic"/>
              </a:rPr>
              <a:t>yet </a:t>
            </a:r>
            <a:r>
              <a:rPr lang="en-US" sz="2400" dirty="0" smtClean="0">
                <a:latin typeface="Century Gothic"/>
                <a:cs typeface="Century Gothic"/>
              </a:rPr>
              <a:t>may be used.</a:t>
            </a:r>
          </a:p>
        </p:txBody>
      </p:sp>
      <p:pic>
        <p:nvPicPr>
          <p:cNvPr id="8" name="Picture 7" descr="Screen Shot 2015-07-15 at 3.50.0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34" y="2230658"/>
            <a:ext cx="3809776" cy="3849463"/>
          </a:xfrm>
          <a:prstGeom prst="rect">
            <a:avLst/>
          </a:prstGeom>
        </p:spPr>
      </p:pic>
      <p:sp>
        <p:nvSpPr>
          <p:cNvPr id="12" name="TextBox 11"/>
          <p:cNvSpPr txBox="1"/>
          <p:nvPr/>
        </p:nvSpPr>
        <p:spPr>
          <a:xfrm>
            <a:off x="208001" y="1731066"/>
            <a:ext cx="3459450" cy="477992"/>
          </a:xfrm>
          <a:prstGeom prst="rect">
            <a:avLst/>
          </a:prstGeom>
          <a:noFill/>
        </p:spPr>
        <p:txBody>
          <a:bodyPr wrap="square" rtlCol="0">
            <a:spAutoFit/>
          </a:bodyPr>
          <a:lstStyle/>
          <a:p>
            <a:pPr algn="ctr"/>
            <a:r>
              <a:rPr lang="en-US" sz="2400" dirty="0" smtClean="0">
                <a:latin typeface="Century Gothic"/>
                <a:cs typeface="Century Gothic"/>
              </a:rPr>
              <a:t>Compare/Contrast</a:t>
            </a:r>
            <a:endParaRPr lang="en-US" sz="2400" dirty="0">
              <a:latin typeface="Century Gothic"/>
              <a:cs typeface="Century Gothic"/>
            </a:endParaRPr>
          </a:p>
        </p:txBody>
      </p:sp>
    </p:spTree>
    <p:extLst>
      <p:ext uri="{BB962C8B-B14F-4D97-AF65-F5344CB8AC3E}">
        <p14:creationId xmlns:p14="http://schemas.microsoft.com/office/powerpoint/2010/main" val="3752554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Let’s Review</a:t>
            </a:r>
            <a:endParaRPr lang="en-US" sz="3600" dirty="0">
              <a:latin typeface="Century Gothic"/>
              <a:cs typeface="Century Gothic"/>
            </a:endParaRPr>
          </a:p>
        </p:txBody>
      </p:sp>
      <p:sp>
        <p:nvSpPr>
          <p:cNvPr id="2" name="TextBox 1"/>
          <p:cNvSpPr txBox="1"/>
          <p:nvPr/>
        </p:nvSpPr>
        <p:spPr>
          <a:xfrm>
            <a:off x="361272" y="1358338"/>
            <a:ext cx="8451562" cy="3046988"/>
          </a:xfrm>
          <a:prstGeom prst="rect">
            <a:avLst/>
          </a:prstGeom>
          <a:noFill/>
        </p:spPr>
        <p:txBody>
          <a:bodyPr wrap="square" rtlCol="0">
            <a:spAutoFit/>
          </a:bodyPr>
          <a:lstStyle/>
          <a:p>
            <a:pPr marL="342900" indent="-342900" algn="just">
              <a:buFont typeface="Arial"/>
              <a:buChar char="•"/>
            </a:pPr>
            <a:r>
              <a:rPr lang="en-US" sz="2400" dirty="0" smtClean="0">
                <a:latin typeface="Century Gothic"/>
                <a:cs typeface="Century Gothic"/>
              </a:rPr>
              <a:t>A cause and effect text explores relationships between events and what caused them.</a:t>
            </a:r>
          </a:p>
          <a:p>
            <a:pPr marL="342900" indent="-342900" algn="just">
              <a:buFont typeface="Arial"/>
              <a:buChar char="•"/>
            </a:pPr>
            <a:endParaRPr lang="en-US" sz="2400" dirty="0" smtClean="0">
              <a:latin typeface="Century Gothic"/>
              <a:cs typeface="Century Gothic"/>
            </a:endParaRPr>
          </a:p>
          <a:p>
            <a:pPr marL="342900" indent="-342900" algn="just">
              <a:buFont typeface="Arial"/>
              <a:buChar char="•"/>
            </a:pPr>
            <a:r>
              <a:rPr lang="en-US" sz="2400" dirty="0" smtClean="0">
                <a:latin typeface="Century Gothic"/>
                <a:cs typeface="Century Gothic"/>
              </a:rPr>
              <a:t>The text may give more than one cause or effect.</a:t>
            </a:r>
          </a:p>
          <a:p>
            <a:pPr marL="342900" indent="-342900" algn="just">
              <a:buFont typeface="Arial"/>
              <a:buChar char="•"/>
            </a:pPr>
            <a:endParaRPr lang="en-US" sz="2400" dirty="0">
              <a:latin typeface="Century Gothic"/>
              <a:cs typeface="Century Gothic"/>
            </a:endParaRPr>
          </a:p>
          <a:p>
            <a:pPr marL="342900" indent="-342900" algn="just">
              <a:buFont typeface="Arial"/>
              <a:buChar char="•"/>
            </a:pPr>
            <a:r>
              <a:rPr lang="en-US" sz="2400" dirty="0" smtClean="0">
                <a:latin typeface="Century Gothic"/>
                <a:cs typeface="Century Gothic"/>
              </a:rPr>
              <a:t>Look for words like </a:t>
            </a:r>
            <a:r>
              <a:rPr lang="en-US" sz="2400" i="1" dirty="0" smtClean="0">
                <a:latin typeface="Century Gothic"/>
                <a:cs typeface="Century Gothic"/>
              </a:rPr>
              <a:t>because</a:t>
            </a:r>
            <a:r>
              <a:rPr lang="en-US" sz="2400" dirty="0" smtClean="0">
                <a:latin typeface="Century Gothic"/>
                <a:cs typeface="Century Gothic"/>
              </a:rPr>
              <a:t>, </a:t>
            </a:r>
            <a:r>
              <a:rPr lang="en-US" sz="2400" i="1" dirty="0" smtClean="0">
                <a:latin typeface="Century Gothic"/>
                <a:cs typeface="Century Gothic"/>
              </a:rPr>
              <a:t>since</a:t>
            </a:r>
            <a:r>
              <a:rPr lang="en-US" sz="2400" dirty="0" smtClean="0">
                <a:latin typeface="Century Gothic"/>
                <a:cs typeface="Century Gothic"/>
              </a:rPr>
              <a:t>, </a:t>
            </a:r>
            <a:r>
              <a:rPr lang="en-US" sz="2400" i="1" dirty="0" smtClean="0">
                <a:latin typeface="Century Gothic"/>
                <a:cs typeface="Century Gothic"/>
              </a:rPr>
              <a:t>if/then</a:t>
            </a:r>
            <a:r>
              <a:rPr lang="en-US" sz="2400" dirty="0" smtClean="0">
                <a:latin typeface="Century Gothic"/>
                <a:cs typeface="Century Gothic"/>
              </a:rPr>
              <a:t>, </a:t>
            </a:r>
            <a:r>
              <a:rPr lang="en-US" sz="2400" i="1" dirty="0" smtClean="0">
                <a:latin typeface="Century Gothic"/>
                <a:cs typeface="Century Gothic"/>
              </a:rPr>
              <a:t>in order to</a:t>
            </a:r>
            <a:r>
              <a:rPr lang="en-US" sz="2400" dirty="0" smtClean="0">
                <a:latin typeface="Century Gothic"/>
                <a:cs typeface="Century Gothic"/>
              </a:rPr>
              <a:t>, </a:t>
            </a:r>
            <a:r>
              <a:rPr lang="en-US" sz="2400" i="1" dirty="0" smtClean="0">
                <a:latin typeface="Century Gothic"/>
                <a:cs typeface="Century Gothic"/>
              </a:rPr>
              <a:t>for this reason</a:t>
            </a:r>
            <a:r>
              <a:rPr lang="en-US" sz="2400" dirty="0" smtClean="0">
                <a:latin typeface="Century Gothic"/>
                <a:cs typeface="Century Gothic"/>
              </a:rPr>
              <a:t>, and </a:t>
            </a:r>
            <a:r>
              <a:rPr lang="en-US" sz="2400" i="1" dirty="0" smtClean="0">
                <a:latin typeface="Century Gothic"/>
                <a:cs typeface="Century Gothic"/>
              </a:rPr>
              <a:t>therefore</a:t>
            </a:r>
            <a:r>
              <a:rPr lang="en-US" sz="2400" dirty="0" smtClean="0">
                <a:latin typeface="Century Gothic"/>
                <a:cs typeface="Century Gothic"/>
              </a:rPr>
              <a:t>.</a:t>
            </a:r>
          </a:p>
          <a:p>
            <a:pPr algn="just"/>
            <a:endParaRPr lang="en-US" sz="2400" dirty="0">
              <a:latin typeface="Century Gothic"/>
              <a:cs typeface="Century Gothic"/>
            </a:endParaRPr>
          </a:p>
        </p:txBody>
      </p:sp>
      <p:grpSp>
        <p:nvGrpSpPr>
          <p:cNvPr id="9" name="Group 8"/>
          <p:cNvGrpSpPr/>
          <p:nvPr/>
        </p:nvGrpSpPr>
        <p:grpSpPr>
          <a:xfrm>
            <a:off x="1801677" y="4269998"/>
            <a:ext cx="5540646" cy="2397769"/>
            <a:chOff x="75483" y="4747470"/>
            <a:chExt cx="4392638" cy="1996937"/>
          </a:xfrm>
        </p:grpSpPr>
        <p:pic>
          <p:nvPicPr>
            <p:cNvPr id="10" name="Picture 9" descr="Screen Shot 2015-07-15 at 3.50.2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83" y="5132128"/>
              <a:ext cx="4392638" cy="1612279"/>
            </a:xfrm>
            <a:prstGeom prst="rect">
              <a:avLst/>
            </a:prstGeom>
          </p:spPr>
        </p:pic>
        <p:sp>
          <p:nvSpPr>
            <p:cNvPr id="11" name="TextBox 10"/>
            <p:cNvSpPr txBox="1"/>
            <p:nvPr/>
          </p:nvSpPr>
          <p:spPr>
            <a:xfrm>
              <a:off x="1247455" y="4747470"/>
              <a:ext cx="2190098" cy="461665"/>
            </a:xfrm>
            <a:prstGeom prst="rect">
              <a:avLst/>
            </a:prstGeom>
            <a:noFill/>
          </p:spPr>
          <p:txBody>
            <a:bodyPr wrap="square" rtlCol="0">
              <a:spAutoFit/>
            </a:bodyPr>
            <a:lstStyle/>
            <a:p>
              <a:pPr algn="ctr"/>
              <a:r>
                <a:rPr lang="en-US" sz="2400" dirty="0" smtClean="0">
                  <a:latin typeface="Century Gothic"/>
                  <a:cs typeface="Century Gothic"/>
                </a:rPr>
                <a:t>Cause/Effect</a:t>
              </a:r>
              <a:endParaRPr lang="en-US" sz="2400" dirty="0">
                <a:latin typeface="Century Gothic"/>
                <a:cs typeface="Century Gothic"/>
              </a:endParaRPr>
            </a:p>
          </p:txBody>
        </p:sp>
      </p:grpSp>
    </p:spTree>
    <p:extLst>
      <p:ext uri="{BB962C8B-B14F-4D97-AF65-F5344CB8AC3E}">
        <p14:creationId xmlns:p14="http://schemas.microsoft.com/office/powerpoint/2010/main" val="65337293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4411" y="235166"/>
            <a:ext cx="8439590" cy="646331"/>
          </a:xfrm>
          <a:prstGeom prst="rect">
            <a:avLst/>
          </a:prstGeom>
          <a:noFill/>
        </p:spPr>
        <p:txBody>
          <a:bodyPr wrap="square" rtlCol="0">
            <a:spAutoFit/>
          </a:bodyPr>
          <a:lstStyle/>
          <a:p>
            <a:pPr algn="ctr"/>
            <a:r>
              <a:rPr lang="en-US" sz="3600" dirty="0" smtClean="0">
                <a:latin typeface="Century Gothic"/>
                <a:cs typeface="Century Gothic"/>
              </a:rPr>
              <a:t>Identifying Text Structure</a:t>
            </a:r>
            <a:endParaRPr lang="en-US" sz="3600" dirty="0">
              <a:latin typeface="Century Gothic"/>
              <a:cs typeface="Century Gothic"/>
            </a:endParaRPr>
          </a:p>
        </p:txBody>
      </p:sp>
      <p:sp>
        <p:nvSpPr>
          <p:cNvPr id="5" name="TextBox 4"/>
          <p:cNvSpPr txBox="1"/>
          <p:nvPr/>
        </p:nvSpPr>
        <p:spPr>
          <a:xfrm>
            <a:off x="0" y="1187583"/>
            <a:ext cx="9144000" cy="3939539"/>
          </a:xfrm>
          <a:prstGeom prst="rect">
            <a:avLst/>
          </a:prstGeom>
          <a:noFill/>
        </p:spPr>
        <p:txBody>
          <a:bodyPr wrap="square" rtlCol="0">
            <a:spAutoFit/>
          </a:bodyPr>
          <a:lstStyle/>
          <a:p>
            <a:pPr>
              <a:lnSpc>
                <a:spcPct val="150000"/>
              </a:lnSpc>
            </a:pPr>
            <a:r>
              <a:rPr lang="en-US" sz="2400" dirty="0" smtClean="0">
                <a:latin typeface="Century Gothic"/>
                <a:cs typeface="Century Gothic"/>
              </a:rPr>
              <a:t>Identifying the text structure can help you understand the author’s purpose (or why he/she wrote the text).</a:t>
            </a:r>
          </a:p>
          <a:p>
            <a:pPr>
              <a:lnSpc>
                <a:spcPct val="150000"/>
              </a:lnSpc>
            </a:pPr>
            <a:endParaRPr lang="en-US" sz="2400" dirty="0">
              <a:latin typeface="Century Gothic"/>
              <a:cs typeface="Century Gothic"/>
            </a:endParaRPr>
          </a:p>
          <a:p>
            <a:pPr>
              <a:lnSpc>
                <a:spcPct val="150000"/>
              </a:lnSpc>
            </a:pPr>
            <a:r>
              <a:rPr lang="en-US" sz="2400" dirty="0" smtClean="0">
                <a:latin typeface="Century Gothic"/>
                <a:cs typeface="Century Gothic"/>
              </a:rPr>
              <a:t>It can also help you understand the text better.</a:t>
            </a:r>
          </a:p>
          <a:p>
            <a:pPr>
              <a:lnSpc>
                <a:spcPct val="150000"/>
              </a:lnSpc>
            </a:pPr>
            <a:endParaRPr lang="en-US" sz="2400" dirty="0">
              <a:latin typeface="Century Gothic"/>
              <a:cs typeface="Century Gothic"/>
            </a:endParaRPr>
          </a:p>
          <a:p>
            <a:pPr>
              <a:lnSpc>
                <a:spcPct val="150000"/>
              </a:lnSpc>
            </a:pPr>
            <a:r>
              <a:rPr lang="en-US" sz="2400" dirty="0" smtClean="0">
                <a:latin typeface="Century Gothic"/>
                <a:cs typeface="Century Gothic"/>
              </a:rPr>
              <a:t>Each text structure is organized in a special way and uses key words. Let’s take a look at each text structure.</a:t>
            </a:r>
            <a:endParaRPr lang="en-US" sz="2400" dirty="0">
              <a:latin typeface="Century Gothic"/>
              <a:cs typeface="Century Gothic"/>
            </a:endParaRPr>
          </a:p>
        </p:txBody>
      </p:sp>
    </p:spTree>
    <p:extLst>
      <p:ext uri="{BB962C8B-B14F-4D97-AF65-F5344CB8AC3E}">
        <p14:creationId xmlns:p14="http://schemas.microsoft.com/office/powerpoint/2010/main" val="183200135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Let’s Review</a:t>
            </a:r>
            <a:endParaRPr lang="en-US" sz="3600" dirty="0">
              <a:latin typeface="Century Gothic"/>
              <a:cs typeface="Century Gothic"/>
            </a:endParaRPr>
          </a:p>
        </p:txBody>
      </p:sp>
      <p:sp>
        <p:nvSpPr>
          <p:cNvPr id="2" name="TextBox 1"/>
          <p:cNvSpPr txBox="1"/>
          <p:nvPr/>
        </p:nvSpPr>
        <p:spPr>
          <a:xfrm>
            <a:off x="361272" y="1069367"/>
            <a:ext cx="8451562" cy="3785652"/>
          </a:xfrm>
          <a:prstGeom prst="rect">
            <a:avLst/>
          </a:prstGeom>
          <a:noFill/>
        </p:spPr>
        <p:txBody>
          <a:bodyPr wrap="square" rtlCol="0">
            <a:spAutoFit/>
          </a:bodyPr>
          <a:lstStyle/>
          <a:p>
            <a:pPr marL="342900" indent="-342900" algn="just">
              <a:buFont typeface="Arial"/>
              <a:buChar char="•"/>
            </a:pPr>
            <a:r>
              <a:rPr lang="en-US" sz="2400" dirty="0" smtClean="0">
                <a:latin typeface="Century Gothic"/>
                <a:cs typeface="Century Gothic"/>
              </a:rPr>
              <a:t>A problem/solution structure explains a problem and its solution(s).</a:t>
            </a:r>
          </a:p>
          <a:p>
            <a:pPr marL="342900" indent="-342900" algn="just">
              <a:buFont typeface="Arial"/>
              <a:buChar char="•"/>
            </a:pPr>
            <a:endParaRPr lang="en-US" sz="2400" dirty="0" smtClean="0">
              <a:latin typeface="Century Gothic"/>
              <a:cs typeface="Century Gothic"/>
            </a:endParaRPr>
          </a:p>
          <a:p>
            <a:pPr marL="342900" indent="-342900" algn="just">
              <a:buFont typeface="Arial"/>
              <a:buChar char="•"/>
            </a:pPr>
            <a:r>
              <a:rPr lang="en-US" sz="2400" dirty="0" smtClean="0">
                <a:latin typeface="Century Gothic"/>
                <a:cs typeface="Century Gothic"/>
              </a:rPr>
              <a:t>Problem/solution texts generally include an explanation of the problem, steps taken to solve the problem, and solution.</a:t>
            </a:r>
          </a:p>
          <a:p>
            <a:pPr marL="342900" indent="-342900" algn="just">
              <a:buFont typeface="Arial"/>
              <a:buChar char="•"/>
            </a:pPr>
            <a:endParaRPr lang="en-US" sz="2400" dirty="0">
              <a:latin typeface="Century Gothic"/>
              <a:cs typeface="Century Gothic"/>
            </a:endParaRPr>
          </a:p>
          <a:p>
            <a:pPr marL="342900" indent="-342900" algn="just">
              <a:buFont typeface="Arial"/>
              <a:buChar char="•"/>
            </a:pPr>
            <a:r>
              <a:rPr lang="en-US" sz="2400" dirty="0" smtClean="0">
                <a:latin typeface="Century Gothic"/>
                <a:cs typeface="Century Gothic"/>
              </a:rPr>
              <a:t>Words like </a:t>
            </a:r>
            <a:r>
              <a:rPr lang="en-US" sz="2400" i="1" dirty="0" smtClean="0">
                <a:latin typeface="Century Gothic"/>
                <a:cs typeface="Century Gothic"/>
              </a:rPr>
              <a:t>problem</a:t>
            </a:r>
            <a:r>
              <a:rPr lang="en-US" sz="2400" dirty="0" smtClean="0">
                <a:latin typeface="Century Gothic"/>
                <a:cs typeface="Century Gothic"/>
              </a:rPr>
              <a:t>, </a:t>
            </a:r>
            <a:r>
              <a:rPr lang="en-US" sz="2400" i="1" dirty="0" smtClean="0">
                <a:latin typeface="Century Gothic"/>
                <a:cs typeface="Century Gothic"/>
              </a:rPr>
              <a:t>solution</a:t>
            </a:r>
            <a:r>
              <a:rPr lang="en-US" sz="2400" dirty="0" smtClean="0">
                <a:latin typeface="Century Gothic"/>
                <a:cs typeface="Century Gothic"/>
              </a:rPr>
              <a:t>, </a:t>
            </a:r>
            <a:r>
              <a:rPr lang="en-US" sz="2400" i="1" dirty="0" smtClean="0">
                <a:latin typeface="Century Gothic"/>
                <a:cs typeface="Century Gothic"/>
              </a:rPr>
              <a:t>finally</a:t>
            </a:r>
            <a:r>
              <a:rPr lang="en-US" sz="2400" dirty="0" smtClean="0">
                <a:latin typeface="Century Gothic"/>
                <a:cs typeface="Century Gothic"/>
              </a:rPr>
              <a:t>, </a:t>
            </a:r>
            <a:r>
              <a:rPr lang="en-US" sz="2400" i="1" dirty="0" smtClean="0">
                <a:latin typeface="Century Gothic"/>
                <a:cs typeface="Century Gothic"/>
              </a:rPr>
              <a:t>consequently</a:t>
            </a:r>
            <a:r>
              <a:rPr lang="en-US" sz="2400" dirty="0" smtClean="0">
                <a:latin typeface="Century Gothic"/>
                <a:cs typeface="Century Gothic"/>
              </a:rPr>
              <a:t> or </a:t>
            </a:r>
            <a:r>
              <a:rPr lang="en-US" sz="2400" i="1" dirty="0" smtClean="0">
                <a:latin typeface="Century Gothic"/>
                <a:cs typeface="Century Gothic"/>
              </a:rPr>
              <a:t>so </a:t>
            </a:r>
            <a:r>
              <a:rPr lang="en-US" sz="2400" dirty="0" smtClean="0">
                <a:latin typeface="Century Gothic"/>
                <a:cs typeface="Century Gothic"/>
              </a:rPr>
              <a:t>may be used in problem/solution texts. </a:t>
            </a:r>
          </a:p>
          <a:p>
            <a:pPr marL="342900" indent="-342900" algn="just">
              <a:buFont typeface="Arial"/>
              <a:buChar char="•"/>
            </a:pPr>
            <a:endParaRPr lang="en-US" sz="2400" dirty="0">
              <a:latin typeface="Century Gothic"/>
              <a:cs typeface="Century Gothic"/>
            </a:endParaRPr>
          </a:p>
        </p:txBody>
      </p:sp>
      <p:pic>
        <p:nvPicPr>
          <p:cNvPr id="5" name="Picture 4" descr="Screen Shot 2015-07-15 at 3.50.3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4048" y="4955164"/>
            <a:ext cx="5050958" cy="1902836"/>
          </a:xfrm>
          <a:prstGeom prst="rect">
            <a:avLst/>
          </a:prstGeom>
        </p:spPr>
      </p:pic>
      <p:sp>
        <p:nvSpPr>
          <p:cNvPr id="7" name="TextBox 6"/>
          <p:cNvSpPr txBox="1"/>
          <p:nvPr/>
        </p:nvSpPr>
        <p:spPr>
          <a:xfrm>
            <a:off x="2990155" y="4620360"/>
            <a:ext cx="3162134" cy="530885"/>
          </a:xfrm>
          <a:prstGeom prst="rect">
            <a:avLst/>
          </a:prstGeom>
          <a:noFill/>
        </p:spPr>
        <p:txBody>
          <a:bodyPr wrap="square" rtlCol="0">
            <a:spAutoFit/>
          </a:bodyPr>
          <a:lstStyle/>
          <a:p>
            <a:pPr algn="ctr"/>
            <a:r>
              <a:rPr lang="en-US" sz="2400" dirty="0" smtClean="0">
                <a:latin typeface="Century Gothic"/>
                <a:cs typeface="Century Gothic"/>
              </a:rPr>
              <a:t>Problem/Solution</a:t>
            </a:r>
            <a:endParaRPr lang="en-US" sz="2400" dirty="0">
              <a:latin typeface="Century Gothic"/>
              <a:cs typeface="Century Gothic"/>
            </a:endParaRPr>
          </a:p>
        </p:txBody>
      </p:sp>
    </p:spTree>
    <p:extLst>
      <p:ext uri="{BB962C8B-B14F-4D97-AF65-F5344CB8AC3E}">
        <p14:creationId xmlns:p14="http://schemas.microsoft.com/office/powerpoint/2010/main" val="405749546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Description</a:t>
            </a:r>
            <a:endParaRPr lang="en-US" sz="3600" dirty="0">
              <a:latin typeface="Century Gothic"/>
              <a:cs typeface="Century Gothic"/>
            </a:endParaRPr>
          </a:p>
        </p:txBody>
      </p:sp>
      <p:sp>
        <p:nvSpPr>
          <p:cNvPr id="5" name="TextBox 4"/>
          <p:cNvSpPr txBox="1"/>
          <p:nvPr/>
        </p:nvSpPr>
        <p:spPr>
          <a:xfrm>
            <a:off x="0" y="1187583"/>
            <a:ext cx="9144000" cy="615553"/>
          </a:xfrm>
          <a:prstGeom prst="rect">
            <a:avLst/>
          </a:prstGeom>
          <a:noFill/>
        </p:spPr>
        <p:txBody>
          <a:bodyPr wrap="square" rtlCol="0">
            <a:spAutoFit/>
          </a:bodyPr>
          <a:lstStyle/>
          <a:p>
            <a:pPr>
              <a:lnSpc>
                <a:spcPct val="150000"/>
              </a:lnSpc>
            </a:pPr>
            <a:r>
              <a:rPr lang="en-US" sz="2400" dirty="0" smtClean="0">
                <a:latin typeface="Century Gothic"/>
                <a:cs typeface="Century Gothic"/>
              </a:rPr>
              <a:t>A description describes each part in logical order.</a:t>
            </a:r>
            <a:endParaRPr lang="en-US" sz="2400" dirty="0">
              <a:latin typeface="Century Gothic"/>
              <a:cs typeface="Century Gothic"/>
            </a:endParaRPr>
          </a:p>
        </p:txBody>
      </p:sp>
      <p:sp>
        <p:nvSpPr>
          <p:cNvPr id="7" name="Rectangle 6"/>
          <p:cNvSpPr/>
          <p:nvPr/>
        </p:nvSpPr>
        <p:spPr>
          <a:xfrm>
            <a:off x="3116597" y="2177058"/>
            <a:ext cx="2923701" cy="2923262"/>
          </a:xfrm>
          <a:prstGeom prst="rect">
            <a:avLst/>
          </a:prstGeom>
          <a:solidFill>
            <a:schemeClr val="tx2">
              <a:lumMod val="60000"/>
              <a:lumOff val="40000"/>
            </a:schemeClr>
          </a:solidFill>
          <a:ln>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rot="5400000">
            <a:off x="4214096" y="1086697"/>
            <a:ext cx="729141" cy="2923262"/>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rot="5400000">
            <a:off x="4214096" y="1815838"/>
            <a:ext cx="729141" cy="2923262"/>
          </a:xfrm>
          <a:prstGeom prst="rect">
            <a:avLst/>
          </a:prstGeom>
          <a:solidFill>
            <a:srgbClr val="FF66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rot="5400000">
            <a:off x="4214096" y="2544979"/>
            <a:ext cx="729141" cy="292326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rot="5400000">
            <a:off x="4214096" y="3274120"/>
            <a:ext cx="729141" cy="2923262"/>
          </a:xfrm>
          <a:prstGeom prst="rect">
            <a:avLst/>
          </a:prstGeom>
          <a:solidFill>
            <a:srgbClr val="00A30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210513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4" grpId="0" animBg="1"/>
      <p:bldP spid="25"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Description</a:t>
            </a:r>
            <a:endParaRPr lang="en-US" sz="3600" dirty="0">
              <a:latin typeface="Century Gothic"/>
              <a:cs typeface="Century Gothic"/>
            </a:endParaRPr>
          </a:p>
        </p:txBody>
      </p:sp>
      <p:sp>
        <p:nvSpPr>
          <p:cNvPr id="5" name="TextBox 4"/>
          <p:cNvSpPr txBox="1"/>
          <p:nvPr/>
        </p:nvSpPr>
        <p:spPr>
          <a:xfrm>
            <a:off x="0" y="1187583"/>
            <a:ext cx="9144000" cy="5047535"/>
          </a:xfrm>
          <a:prstGeom prst="rect">
            <a:avLst/>
          </a:prstGeom>
          <a:noFill/>
        </p:spPr>
        <p:txBody>
          <a:bodyPr wrap="square" rtlCol="0">
            <a:spAutoFit/>
          </a:bodyPr>
          <a:lstStyle/>
          <a:p>
            <a:pPr algn="just">
              <a:lnSpc>
                <a:spcPct val="150000"/>
              </a:lnSpc>
            </a:pPr>
            <a:r>
              <a:rPr lang="en-US" sz="2400" dirty="0" smtClean="0">
                <a:latin typeface="Century Gothic"/>
                <a:cs typeface="Century Gothic"/>
              </a:rPr>
              <a:t>To identify descriptive text, look for a set of facts about a specific person, place, event, etc.</a:t>
            </a:r>
          </a:p>
          <a:p>
            <a:pPr algn="just">
              <a:lnSpc>
                <a:spcPct val="150000"/>
              </a:lnSpc>
            </a:pPr>
            <a:endParaRPr lang="en-US" sz="2400" dirty="0">
              <a:latin typeface="Century Gothic"/>
              <a:cs typeface="Century Gothic"/>
            </a:endParaRPr>
          </a:p>
          <a:p>
            <a:pPr algn="just">
              <a:lnSpc>
                <a:spcPct val="150000"/>
              </a:lnSpc>
            </a:pPr>
            <a:r>
              <a:rPr lang="en-US" sz="2400" dirty="0" smtClean="0">
                <a:latin typeface="Century Gothic"/>
                <a:cs typeface="Century Gothic"/>
              </a:rPr>
              <a:t>The text many times begins with a topic sentence that states a main idea. All other sentences support that main idea by providing evidence or details.</a:t>
            </a:r>
          </a:p>
          <a:p>
            <a:pPr algn="just">
              <a:lnSpc>
                <a:spcPct val="150000"/>
              </a:lnSpc>
            </a:pPr>
            <a:endParaRPr lang="en-US" sz="2400" dirty="0">
              <a:latin typeface="Century Gothic"/>
              <a:cs typeface="Century Gothic"/>
            </a:endParaRPr>
          </a:p>
          <a:p>
            <a:pPr algn="just">
              <a:lnSpc>
                <a:spcPct val="150000"/>
              </a:lnSpc>
            </a:pPr>
            <a:r>
              <a:rPr lang="en-US" sz="2400" dirty="0" smtClean="0">
                <a:latin typeface="Century Gothic"/>
                <a:cs typeface="Century Gothic"/>
              </a:rPr>
              <a:t>A description may give examples and sometimes uses terms like </a:t>
            </a:r>
            <a:r>
              <a:rPr lang="en-US" sz="2400" i="1" dirty="0" smtClean="0">
                <a:latin typeface="Century Gothic"/>
                <a:cs typeface="Century Gothic"/>
              </a:rPr>
              <a:t>for example</a:t>
            </a:r>
            <a:r>
              <a:rPr lang="en-US" sz="2400" dirty="0" smtClean="0">
                <a:latin typeface="Century Gothic"/>
                <a:cs typeface="Century Gothic"/>
              </a:rPr>
              <a:t> or </a:t>
            </a:r>
            <a:r>
              <a:rPr lang="en-US" sz="2400" i="1" dirty="0" smtClean="0">
                <a:latin typeface="Century Gothic"/>
                <a:cs typeface="Century Gothic"/>
              </a:rPr>
              <a:t>to illustrate</a:t>
            </a:r>
            <a:r>
              <a:rPr lang="en-US" sz="2400" dirty="0" smtClean="0">
                <a:latin typeface="Century Gothic"/>
                <a:cs typeface="Century Gothic"/>
              </a:rPr>
              <a:t>.</a:t>
            </a:r>
            <a:endParaRPr lang="en-US" sz="2400" dirty="0">
              <a:latin typeface="Century Gothic"/>
              <a:cs typeface="Century Gothic"/>
            </a:endParaRPr>
          </a:p>
        </p:txBody>
      </p:sp>
    </p:spTree>
    <p:extLst>
      <p:ext uri="{BB962C8B-B14F-4D97-AF65-F5344CB8AC3E}">
        <p14:creationId xmlns:p14="http://schemas.microsoft.com/office/powerpoint/2010/main" val="181062784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Description</a:t>
            </a:r>
            <a:endParaRPr lang="en-US" sz="3600" dirty="0">
              <a:latin typeface="Century Gothic"/>
              <a:cs typeface="Century Gothic"/>
            </a:endParaRPr>
          </a:p>
        </p:txBody>
      </p:sp>
      <p:sp>
        <p:nvSpPr>
          <p:cNvPr id="5" name="TextBox 4"/>
          <p:cNvSpPr txBox="1"/>
          <p:nvPr/>
        </p:nvSpPr>
        <p:spPr>
          <a:xfrm>
            <a:off x="0" y="1187583"/>
            <a:ext cx="9144000" cy="5047535"/>
          </a:xfrm>
          <a:prstGeom prst="rect">
            <a:avLst/>
          </a:prstGeom>
          <a:noFill/>
        </p:spPr>
        <p:txBody>
          <a:bodyPr wrap="square" rtlCol="0">
            <a:spAutoFit/>
          </a:bodyPr>
          <a:lstStyle/>
          <a:p>
            <a:pPr>
              <a:lnSpc>
                <a:spcPct val="150000"/>
              </a:lnSpc>
            </a:pPr>
            <a:r>
              <a:rPr lang="en-US" sz="2400" b="1" dirty="0" smtClean="0">
                <a:latin typeface="Century Gothic"/>
                <a:cs typeface="Century Gothic"/>
              </a:rPr>
              <a:t>Let’s look at a descriptive paragraph.</a:t>
            </a:r>
          </a:p>
          <a:p>
            <a:pPr>
              <a:lnSpc>
                <a:spcPct val="150000"/>
              </a:lnSpc>
            </a:pPr>
            <a:endParaRPr lang="en-US" sz="2400" dirty="0">
              <a:latin typeface="Century Gothic"/>
              <a:cs typeface="Century Gothic"/>
            </a:endParaRPr>
          </a:p>
          <a:p>
            <a:pPr algn="just">
              <a:lnSpc>
                <a:spcPct val="150000"/>
              </a:lnSpc>
            </a:pPr>
            <a:r>
              <a:rPr lang="en-US" sz="2400" dirty="0" smtClean="0">
                <a:latin typeface="Century Gothic"/>
                <a:cs typeface="Century Gothic"/>
              </a:rPr>
              <a:t>	The Ojibwa, a large group of Native Americans who live in Canada and the United States, found many uses for birch bark. They built their homes, wigwams, by covering a rounded frame with bark. Travel across lakes and down rivers was achieved by birch bark canoe. The Ojibwa made storage containers of birch bark. They even recorded their religious beliefs on birch bark scrolls.</a:t>
            </a:r>
            <a:endParaRPr lang="en-US" sz="2400" dirty="0">
              <a:latin typeface="Century Gothic"/>
              <a:cs typeface="Century Gothic"/>
            </a:endParaRPr>
          </a:p>
        </p:txBody>
      </p:sp>
    </p:spTree>
    <p:extLst>
      <p:ext uri="{BB962C8B-B14F-4D97-AF65-F5344CB8AC3E}">
        <p14:creationId xmlns:p14="http://schemas.microsoft.com/office/powerpoint/2010/main" val="352220033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41407" y="1476407"/>
            <a:ext cx="8261194" cy="4534441"/>
          </a:xfrm>
          <a:prstGeom prst="rect">
            <a:avLst/>
          </a:prstGeom>
          <a:solidFill>
            <a:schemeClr val="tx2">
              <a:lumMod val="60000"/>
              <a:lumOff val="40000"/>
            </a:schemeClr>
          </a:solidFill>
          <a:ln>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1407" y="1496637"/>
            <a:ext cx="8261196" cy="2831544"/>
          </a:xfrm>
          <a:prstGeom prst="rect">
            <a:avLst/>
          </a:prstGeom>
          <a:noFill/>
        </p:spPr>
        <p:txBody>
          <a:bodyPr wrap="square" rtlCol="0">
            <a:spAutoFit/>
          </a:bodyPr>
          <a:lstStyle/>
          <a:p>
            <a:pPr algn="ctr">
              <a:lnSpc>
                <a:spcPct val="150000"/>
              </a:lnSpc>
            </a:pPr>
            <a:r>
              <a:rPr lang="en-US" sz="2400" dirty="0" smtClean="0">
                <a:latin typeface="Century Gothic"/>
                <a:cs typeface="Century Gothic"/>
              </a:rPr>
              <a:t>Topic Sentence</a:t>
            </a:r>
          </a:p>
          <a:p>
            <a:pPr algn="ctr">
              <a:lnSpc>
                <a:spcPct val="150000"/>
              </a:lnSpc>
            </a:pPr>
            <a:endParaRPr lang="en-US" sz="2400" dirty="0">
              <a:latin typeface="Century Gothic"/>
              <a:cs typeface="Century Gothic"/>
            </a:endParaRPr>
          </a:p>
          <a:p>
            <a:pPr>
              <a:lnSpc>
                <a:spcPct val="150000"/>
              </a:lnSpc>
            </a:pPr>
            <a:r>
              <a:rPr lang="en-US" sz="2400" dirty="0" smtClean="0">
                <a:latin typeface="Century Gothic"/>
                <a:cs typeface="Century Gothic"/>
              </a:rPr>
              <a:t>	The Ojibwa, a large group of Native Americans who live in Canada and the United States, found many uses for birch bark. </a:t>
            </a:r>
            <a:endParaRPr lang="en-US" sz="2400" dirty="0">
              <a:latin typeface="Century Gothic"/>
              <a:cs typeface="Century Gothic"/>
            </a:endParaRPr>
          </a:p>
        </p:txBody>
      </p:sp>
      <p:sp>
        <p:nvSpPr>
          <p:cNvPr id="11" name="Rectangle 10"/>
          <p:cNvSpPr/>
          <p:nvPr/>
        </p:nvSpPr>
        <p:spPr>
          <a:xfrm rot="5400000">
            <a:off x="3999614" y="-2081801"/>
            <a:ext cx="1144779" cy="826119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rot="5400000">
            <a:off x="3996359" y="-994626"/>
            <a:ext cx="1151286" cy="8261197"/>
          </a:xfrm>
          <a:prstGeom prst="rect">
            <a:avLst/>
          </a:prstGeom>
          <a:solidFill>
            <a:srgbClr val="FF66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rot="5400000">
            <a:off x="3997196" y="155824"/>
            <a:ext cx="1149613" cy="8261199"/>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rot="5400000">
            <a:off x="3997188" y="1305439"/>
            <a:ext cx="1149616" cy="8261202"/>
          </a:xfrm>
          <a:prstGeom prst="rect">
            <a:avLst/>
          </a:prstGeom>
          <a:solidFill>
            <a:srgbClr val="00A30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Description</a:t>
            </a:r>
            <a:endParaRPr lang="en-US" sz="3600" dirty="0">
              <a:latin typeface="Century Gothic"/>
              <a:cs typeface="Century Gothic"/>
            </a:endParaRPr>
          </a:p>
        </p:txBody>
      </p:sp>
      <p:sp>
        <p:nvSpPr>
          <p:cNvPr id="2" name="TextBox 1"/>
          <p:cNvSpPr txBox="1"/>
          <p:nvPr/>
        </p:nvSpPr>
        <p:spPr>
          <a:xfrm>
            <a:off x="441407" y="1593912"/>
            <a:ext cx="8261196" cy="830997"/>
          </a:xfrm>
          <a:prstGeom prst="rect">
            <a:avLst/>
          </a:prstGeom>
          <a:noFill/>
        </p:spPr>
        <p:txBody>
          <a:bodyPr wrap="square" rtlCol="0">
            <a:spAutoFit/>
          </a:bodyPr>
          <a:lstStyle/>
          <a:p>
            <a:pPr algn="ctr"/>
            <a:r>
              <a:rPr lang="en-US" sz="2400" dirty="0" smtClean="0">
                <a:latin typeface="Century Gothic"/>
                <a:cs typeface="Century Gothic"/>
              </a:rPr>
              <a:t>Detail #1: They built their homes, wigwams, by covering a rounded frame with bark.</a:t>
            </a:r>
            <a:endParaRPr lang="en-US" sz="2400" dirty="0">
              <a:latin typeface="Century Gothic"/>
              <a:cs typeface="Century Gothic"/>
            </a:endParaRPr>
          </a:p>
        </p:txBody>
      </p:sp>
      <p:sp>
        <p:nvSpPr>
          <p:cNvPr id="13" name="TextBox 12"/>
          <p:cNvSpPr txBox="1"/>
          <p:nvPr/>
        </p:nvSpPr>
        <p:spPr>
          <a:xfrm>
            <a:off x="441401" y="2717566"/>
            <a:ext cx="8261196" cy="830997"/>
          </a:xfrm>
          <a:prstGeom prst="rect">
            <a:avLst/>
          </a:prstGeom>
          <a:noFill/>
        </p:spPr>
        <p:txBody>
          <a:bodyPr wrap="square" rtlCol="0">
            <a:spAutoFit/>
          </a:bodyPr>
          <a:lstStyle/>
          <a:p>
            <a:pPr algn="ctr"/>
            <a:r>
              <a:rPr lang="en-US" sz="2400" dirty="0" smtClean="0">
                <a:latin typeface="Century Gothic"/>
                <a:cs typeface="Century Gothic"/>
              </a:rPr>
              <a:t>Detail #2: Travel across lakes and down </a:t>
            </a:r>
          </a:p>
          <a:p>
            <a:pPr algn="ctr"/>
            <a:r>
              <a:rPr lang="en-US" sz="2400" dirty="0" smtClean="0">
                <a:latin typeface="Century Gothic"/>
                <a:cs typeface="Century Gothic"/>
              </a:rPr>
              <a:t>rivers was achieved by birch bark canoe.</a:t>
            </a:r>
            <a:endParaRPr lang="en-US" sz="2400" dirty="0">
              <a:latin typeface="Century Gothic"/>
              <a:cs typeface="Century Gothic"/>
            </a:endParaRPr>
          </a:p>
        </p:txBody>
      </p:sp>
      <p:sp>
        <p:nvSpPr>
          <p:cNvPr id="15" name="TextBox 14"/>
          <p:cNvSpPr txBox="1"/>
          <p:nvPr/>
        </p:nvSpPr>
        <p:spPr>
          <a:xfrm>
            <a:off x="441401" y="3809694"/>
            <a:ext cx="8261196" cy="830997"/>
          </a:xfrm>
          <a:prstGeom prst="rect">
            <a:avLst/>
          </a:prstGeom>
          <a:noFill/>
        </p:spPr>
        <p:txBody>
          <a:bodyPr wrap="square" rtlCol="0">
            <a:spAutoFit/>
          </a:bodyPr>
          <a:lstStyle/>
          <a:p>
            <a:pPr algn="ctr"/>
            <a:r>
              <a:rPr lang="en-US" sz="2400" dirty="0" smtClean="0">
                <a:latin typeface="Century Gothic"/>
                <a:cs typeface="Century Gothic"/>
              </a:rPr>
              <a:t>Detail #3: The Ojibwa made storage </a:t>
            </a:r>
          </a:p>
          <a:p>
            <a:pPr algn="ctr"/>
            <a:r>
              <a:rPr lang="en-US" sz="2400" dirty="0" smtClean="0">
                <a:latin typeface="Century Gothic"/>
                <a:cs typeface="Century Gothic"/>
              </a:rPr>
              <a:t>containers of birch bark.</a:t>
            </a:r>
            <a:endParaRPr lang="en-US" sz="2400" dirty="0">
              <a:latin typeface="Century Gothic"/>
              <a:cs typeface="Century Gothic"/>
            </a:endParaRPr>
          </a:p>
        </p:txBody>
      </p:sp>
      <p:sp>
        <p:nvSpPr>
          <p:cNvPr id="17" name="TextBox 16"/>
          <p:cNvSpPr txBox="1"/>
          <p:nvPr/>
        </p:nvSpPr>
        <p:spPr>
          <a:xfrm>
            <a:off x="441395" y="4980324"/>
            <a:ext cx="8261196" cy="830997"/>
          </a:xfrm>
          <a:prstGeom prst="rect">
            <a:avLst/>
          </a:prstGeom>
          <a:noFill/>
        </p:spPr>
        <p:txBody>
          <a:bodyPr wrap="square" rtlCol="0">
            <a:spAutoFit/>
          </a:bodyPr>
          <a:lstStyle/>
          <a:p>
            <a:pPr algn="ctr"/>
            <a:r>
              <a:rPr lang="en-US" sz="2400" dirty="0" smtClean="0">
                <a:latin typeface="Century Gothic"/>
                <a:cs typeface="Century Gothic"/>
              </a:rPr>
              <a:t>Detail #4: They even recorded their </a:t>
            </a:r>
          </a:p>
          <a:p>
            <a:pPr algn="ctr"/>
            <a:r>
              <a:rPr lang="en-US" sz="2400" dirty="0" smtClean="0">
                <a:latin typeface="Century Gothic"/>
                <a:cs typeface="Century Gothic"/>
              </a:rPr>
              <a:t>religious beliefs on birch bark scrolls.</a:t>
            </a:r>
            <a:endParaRPr lang="en-US" sz="2400" dirty="0">
              <a:latin typeface="Century Gothic"/>
              <a:cs typeface="Century Gothic"/>
            </a:endParaRPr>
          </a:p>
        </p:txBody>
      </p:sp>
    </p:spTree>
    <p:extLst>
      <p:ext uri="{BB962C8B-B14F-4D97-AF65-F5344CB8AC3E}">
        <p14:creationId xmlns:p14="http://schemas.microsoft.com/office/powerpoint/2010/main" val="77913418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1" presetClass="entr" presetSubtype="0" fill="hold" grpId="1"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ppt_x"/>
                                          </p:val>
                                        </p:tav>
                                        <p:tav tm="100000">
                                          <p:val>
                                            <p:strVal val="#ppt_x"/>
                                          </p:val>
                                        </p:tav>
                                      </p:tavLst>
                                    </p:anim>
                                    <p:anim calcmode="lin" valueType="num">
                                      <p:cBhvr additive="base">
                                        <p:cTn id="46" dur="500" fill="hold"/>
                                        <p:tgtEl>
                                          <p:spTgt spid="16"/>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P spid="11" grpId="1" animBg="1"/>
      <p:bldP spid="12" grpId="0" animBg="1"/>
      <p:bldP spid="14" grpId="0" animBg="1"/>
      <p:bldP spid="16" grpId="0" animBg="1"/>
      <p:bldP spid="2" grpId="0"/>
      <p:bldP spid="13" grpId="0"/>
      <p:bldP spid="13" grpId="1"/>
      <p:bldP spid="15"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Sequence</a:t>
            </a:r>
            <a:endParaRPr lang="en-US" sz="3600" dirty="0">
              <a:latin typeface="Century Gothic"/>
              <a:cs typeface="Century Gothic"/>
            </a:endParaRPr>
          </a:p>
        </p:txBody>
      </p:sp>
      <p:sp>
        <p:nvSpPr>
          <p:cNvPr id="5" name="TextBox 4"/>
          <p:cNvSpPr txBox="1"/>
          <p:nvPr/>
        </p:nvSpPr>
        <p:spPr>
          <a:xfrm>
            <a:off x="0" y="1187583"/>
            <a:ext cx="9144000" cy="1169551"/>
          </a:xfrm>
          <a:prstGeom prst="rect">
            <a:avLst/>
          </a:prstGeom>
          <a:noFill/>
        </p:spPr>
        <p:txBody>
          <a:bodyPr wrap="square" rtlCol="0">
            <a:spAutoFit/>
          </a:bodyPr>
          <a:lstStyle/>
          <a:p>
            <a:pPr algn="just">
              <a:lnSpc>
                <a:spcPct val="150000"/>
              </a:lnSpc>
            </a:pPr>
            <a:r>
              <a:rPr lang="en-US" sz="2400" dirty="0" smtClean="0">
                <a:latin typeface="Century Gothic"/>
                <a:cs typeface="Century Gothic"/>
              </a:rPr>
              <a:t>A sequence, or chronology, explains what happened in time order.</a:t>
            </a:r>
            <a:endParaRPr lang="en-US" sz="2400" dirty="0">
              <a:latin typeface="Century Gothic"/>
              <a:cs typeface="Century Gothic"/>
            </a:endParaRPr>
          </a:p>
        </p:txBody>
      </p:sp>
      <p:sp>
        <p:nvSpPr>
          <p:cNvPr id="7" name="Rectangle 6"/>
          <p:cNvSpPr/>
          <p:nvPr/>
        </p:nvSpPr>
        <p:spPr>
          <a:xfrm>
            <a:off x="-1" y="3287258"/>
            <a:ext cx="9144001" cy="729144"/>
          </a:xfrm>
          <a:prstGeom prst="rect">
            <a:avLst/>
          </a:prstGeom>
          <a:solidFill>
            <a:schemeClr val="tx2">
              <a:lumMod val="60000"/>
              <a:lumOff val="40000"/>
            </a:schemeClr>
          </a:solidFill>
          <a:ln>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rot="5400000">
            <a:off x="784927" y="2502332"/>
            <a:ext cx="729146" cy="229899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rot="5400000">
            <a:off x="3075743" y="2510517"/>
            <a:ext cx="729141" cy="2282634"/>
          </a:xfrm>
          <a:prstGeom prst="rect">
            <a:avLst/>
          </a:prstGeom>
          <a:solidFill>
            <a:srgbClr val="FF66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rot="5400000">
            <a:off x="5358322" y="2510567"/>
            <a:ext cx="729141" cy="228252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rot="5400000">
            <a:off x="7639504" y="2511915"/>
            <a:ext cx="729143" cy="2279842"/>
          </a:xfrm>
          <a:prstGeom prst="rect">
            <a:avLst/>
          </a:prstGeom>
          <a:solidFill>
            <a:srgbClr val="00A30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 y="4745033"/>
            <a:ext cx="9144000" cy="615553"/>
          </a:xfrm>
          <a:prstGeom prst="rect">
            <a:avLst/>
          </a:prstGeom>
          <a:noFill/>
        </p:spPr>
        <p:txBody>
          <a:bodyPr wrap="square" rtlCol="0">
            <a:spAutoFit/>
          </a:bodyPr>
          <a:lstStyle/>
          <a:p>
            <a:pPr>
              <a:lnSpc>
                <a:spcPct val="150000"/>
              </a:lnSpc>
            </a:pPr>
            <a:r>
              <a:rPr lang="en-US" sz="2400" dirty="0" smtClean="0">
                <a:latin typeface="Century Gothic"/>
                <a:cs typeface="Century Gothic"/>
              </a:rPr>
              <a:t>Events in a sequence may be placed along a timeline.</a:t>
            </a:r>
            <a:endParaRPr lang="en-US" sz="2400" dirty="0">
              <a:latin typeface="Century Gothic"/>
              <a:cs typeface="Century Gothic"/>
            </a:endParaRPr>
          </a:p>
        </p:txBody>
      </p:sp>
      <p:cxnSp>
        <p:nvCxnSpPr>
          <p:cNvPr id="6" name="Straight Arrow Connector 5"/>
          <p:cNvCxnSpPr/>
          <p:nvPr/>
        </p:nvCxnSpPr>
        <p:spPr>
          <a:xfrm>
            <a:off x="45160" y="4467075"/>
            <a:ext cx="9053681" cy="0"/>
          </a:xfrm>
          <a:prstGeom prst="straightConnector1">
            <a:avLst/>
          </a:prstGeom>
          <a:ln w="57150" cmpd="sng">
            <a:solidFill>
              <a:srgbClr val="000000"/>
            </a:solidFill>
            <a:headEnd type="arrow"/>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943083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4" grpId="0" animBg="1"/>
      <p:bldP spid="25" grpId="0" animBg="1"/>
      <p:bldP spid="26" grpId="0" animBg="1"/>
      <p:bldP spid="27" grpId="0" animBg="1"/>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35166"/>
            <a:ext cx="9144000" cy="646331"/>
          </a:xfrm>
          <a:prstGeom prst="rect">
            <a:avLst/>
          </a:prstGeom>
          <a:noFill/>
        </p:spPr>
        <p:txBody>
          <a:bodyPr wrap="square" rtlCol="0">
            <a:spAutoFit/>
          </a:bodyPr>
          <a:lstStyle/>
          <a:p>
            <a:pPr algn="ctr"/>
            <a:r>
              <a:rPr lang="en-US" sz="3600" dirty="0" smtClean="0">
                <a:latin typeface="Century Gothic"/>
                <a:cs typeface="Century Gothic"/>
              </a:rPr>
              <a:t>Sequence</a:t>
            </a:r>
            <a:endParaRPr lang="en-US" sz="3600" dirty="0">
              <a:latin typeface="Century Gothic"/>
              <a:cs typeface="Century Gothic"/>
            </a:endParaRPr>
          </a:p>
        </p:txBody>
      </p:sp>
      <p:sp>
        <p:nvSpPr>
          <p:cNvPr id="5" name="TextBox 4"/>
          <p:cNvSpPr txBox="1"/>
          <p:nvPr/>
        </p:nvSpPr>
        <p:spPr>
          <a:xfrm>
            <a:off x="0" y="1187583"/>
            <a:ext cx="9144000" cy="4493537"/>
          </a:xfrm>
          <a:prstGeom prst="rect">
            <a:avLst/>
          </a:prstGeom>
          <a:noFill/>
        </p:spPr>
        <p:txBody>
          <a:bodyPr wrap="square" rtlCol="0">
            <a:spAutoFit/>
          </a:bodyPr>
          <a:lstStyle/>
          <a:p>
            <a:pPr>
              <a:lnSpc>
                <a:spcPct val="150000"/>
              </a:lnSpc>
            </a:pPr>
            <a:r>
              <a:rPr lang="en-US" sz="2400" b="1" dirty="0" smtClean="0">
                <a:latin typeface="Century Gothic"/>
                <a:cs typeface="Century Gothic"/>
              </a:rPr>
              <a:t>Here’s a sequential paragraph about the Ojibwa:</a:t>
            </a:r>
          </a:p>
          <a:p>
            <a:pPr>
              <a:lnSpc>
                <a:spcPct val="150000"/>
              </a:lnSpc>
            </a:pPr>
            <a:endParaRPr lang="en-US" sz="2400" dirty="0">
              <a:latin typeface="Century Gothic"/>
              <a:cs typeface="Century Gothic"/>
            </a:endParaRPr>
          </a:p>
          <a:p>
            <a:pPr algn="just">
              <a:lnSpc>
                <a:spcPct val="150000"/>
              </a:lnSpc>
            </a:pPr>
            <a:r>
              <a:rPr lang="en-US" sz="2400" dirty="0" smtClean="0">
                <a:latin typeface="Century Gothic"/>
                <a:cs typeface="Century Gothic"/>
              </a:rPr>
              <a:t>	As the French entered the Great Lakes region in the 1660s, the Ojibwa began trading with them. Then, to find more furs to trade with the French, the Ojibwa moved westward. During the 1700s and 1800s, they fought with the Dakota over land. In the 1800s the U.S. government sent the Ojibwa to reservations, where the group lives today.</a:t>
            </a:r>
            <a:endParaRPr lang="en-US" sz="2400" dirty="0">
              <a:latin typeface="Century Gothic"/>
              <a:cs typeface="Century Gothic"/>
            </a:endParaRPr>
          </a:p>
        </p:txBody>
      </p:sp>
    </p:spTree>
    <p:extLst>
      <p:ext uri="{BB962C8B-B14F-4D97-AF65-F5344CB8AC3E}">
        <p14:creationId xmlns:p14="http://schemas.microsoft.com/office/powerpoint/2010/main" val="62382930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773</TotalTime>
  <Words>1085</Words>
  <Application>Microsoft Macintosh PowerPoint</Application>
  <PresentationFormat>On-screen Show (4:3)</PresentationFormat>
  <Paragraphs>172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 Kovich</dc:creator>
  <cp:lastModifiedBy>Brenda Kovich</cp:lastModifiedBy>
  <cp:revision>94</cp:revision>
  <dcterms:created xsi:type="dcterms:W3CDTF">2015-07-15T11:32:02Z</dcterms:created>
  <dcterms:modified xsi:type="dcterms:W3CDTF">2015-07-18T14:45:56Z</dcterms:modified>
</cp:coreProperties>
</file>